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19" r:id="rId2"/>
    <p:sldId id="345" r:id="rId3"/>
    <p:sldId id="346" r:id="rId4"/>
    <p:sldId id="347"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2D9"/>
    <a:srgbClr val="FFEDC9"/>
    <a:srgbClr val="FFE4AF"/>
    <a:srgbClr val="EF9694"/>
    <a:srgbClr val="EF476F"/>
    <a:srgbClr val="118BB2"/>
    <a:srgbClr val="073B4C"/>
    <a:srgbClr val="A3E7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5214" autoAdjust="0"/>
  </p:normalViewPr>
  <p:slideViewPr>
    <p:cSldViewPr>
      <p:cViewPr varScale="1">
        <p:scale>
          <a:sx n="106" d="100"/>
          <a:sy n="106" d="100"/>
        </p:scale>
        <p:origin x="1380"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93972C-6349-5B45-BD57-C385996E391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9609228-1233-8CA1-CBB3-EF6F8A48A8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C93B0C3-3442-4C08-A236-88429DCE3294}" type="datetimeFigureOut">
              <a:rPr kumimoji="1" lang="ja-JP" altLang="en-US" smtClean="0"/>
              <a:t>2025/4/16</a:t>
            </a:fld>
            <a:endParaRPr kumimoji="1" lang="ja-JP" altLang="en-US"/>
          </a:p>
        </p:txBody>
      </p:sp>
      <p:sp>
        <p:nvSpPr>
          <p:cNvPr id="4" name="フッター プレースホルダー 3">
            <a:extLst>
              <a:ext uri="{FF2B5EF4-FFF2-40B4-BE49-F238E27FC236}">
                <a16:creationId xmlns:a16="http://schemas.microsoft.com/office/drawing/2014/main" id="{E65B8E52-D051-415D-455F-B0C9BA9F851D}"/>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FB0D94E-22D3-15D2-E26A-30D7D76C5C9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CAC0DAF-9224-4241-974B-761E466C65C2}" type="slidenum">
              <a:rPr kumimoji="1" lang="ja-JP" altLang="en-US" smtClean="0"/>
              <a:t>‹#›</a:t>
            </a:fld>
            <a:endParaRPr kumimoji="1" lang="ja-JP" altLang="en-US"/>
          </a:p>
        </p:txBody>
      </p:sp>
    </p:spTree>
    <p:extLst>
      <p:ext uri="{BB962C8B-B14F-4D97-AF65-F5344CB8AC3E}">
        <p14:creationId xmlns:p14="http://schemas.microsoft.com/office/powerpoint/2010/main" val="2562140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DF53C22-CD34-4560-BB99-BDD16813C96D}" type="datetime1">
              <a:rPr kumimoji="1" lang="ja-JP" altLang="en-US" smtClean="0"/>
              <a:t>2025/4/16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4E666E-968A-4E7C-A619-7965911B92D1}" type="datetime1">
              <a:rPr kumimoji="1" lang="ja-JP" altLang="en-US" smtClean="0"/>
              <a:t>2025/4/16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593D11-A4D9-4F10-A087-04F381B67CCB}" type="datetime1">
              <a:rPr kumimoji="1" lang="ja-JP" altLang="en-US" smtClean="0"/>
              <a:t>2025/4/16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E3083-9A61-447E-8ECE-7E1B59BD42BE}" type="datetime1">
              <a:rPr kumimoji="1" lang="ja-JP" altLang="en-US" smtClean="0"/>
              <a:t>2025/4/16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7DAF28-9019-4991-93B4-04098329C3A3}" type="datetime1">
              <a:rPr kumimoji="1" lang="ja-JP" altLang="en-US" smtClean="0"/>
              <a:t>2025/4/16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683F2EE-D2CC-48D0-8BB1-F59D25944E75}" type="datetime1">
              <a:rPr kumimoji="1" lang="ja-JP" altLang="en-US" smtClean="0"/>
              <a:t>2025/4/16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378A17-88F5-47A1-8FC2-DC3A61A7FEFF}" type="datetime1">
              <a:rPr kumimoji="1" lang="ja-JP" altLang="en-US" smtClean="0"/>
              <a:t>2025/4/16</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550504-98BC-43AF-9B5E-FEC20C84D1C4}" type="datetime1">
              <a:rPr kumimoji="1" lang="ja-JP" altLang="en-US" smtClean="0"/>
              <a:t>2025/4/16</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1341AC-8969-4D5C-808C-B114D3DA73E5}" type="datetime1">
              <a:rPr kumimoji="1" lang="ja-JP" altLang="en-US" smtClean="0"/>
              <a:t>2025/4/16</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E3750-5DD0-4408-8499-ECB15CACFD8E}" type="datetime1">
              <a:rPr kumimoji="1" lang="ja-JP" altLang="en-US" smtClean="0"/>
              <a:t>2025/4/16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75C337-B62F-4BE9-A10D-94CD70E21A7E}" type="datetime1">
              <a:rPr kumimoji="1" lang="ja-JP" altLang="en-US" smtClean="0"/>
              <a:t>2025/4/16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7CEFE-546D-4D05-B53E-59F01D7AAFEC}" type="datetime1">
              <a:rPr kumimoji="1" lang="ja-JP" altLang="en-US" smtClean="0"/>
              <a:t>2025/4/16</a:t>
            </a:fld>
            <a:endParaRPr kumimoji="1" lang="ja-JP" altLang="en-US" dirty="0"/>
          </a:p>
        </p:txBody>
      </p:sp>
      <p:sp>
        <p:nvSpPr>
          <p:cNvPr id="5" name="フッター プレースホルダー 4"/>
          <p:cNvSpPr>
            <a:spLocks noGrp="1"/>
          </p:cNvSpPr>
          <p:nvPr>
            <p:ph type="ftr" sz="quarter" idx="3"/>
          </p:nvPr>
        </p:nvSpPr>
        <p:spPr>
          <a:xfrm>
            <a:off x="6267145"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4"/>
          </p:nvPr>
        </p:nvSpPr>
        <p:spPr>
          <a:xfrm>
            <a:off x="3381222"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05712F09-4A87-6CA6-F926-1AA316CFAC25}"/>
              </a:ext>
            </a:extLst>
          </p:cNvPr>
          <p:cNvSpPr>
            <a:spLocks noGrp="1"/>
          </p:cNvSpPr>
          <p:nvPr>
            <p:ph type="ftr" sz="quarter" idx="11"/>
          </p:nvPr>
        </p:nvSpPr>
        <p:spPr>
          <a:xfrm>
            <a:off x="495300" y="6520259"/>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E2F433D7-4F79-2B3A-360D-3C165FBD17C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C4EDE1C4-F397-7BED-9FC1-C36B0B4317BF}"/>
              </a:ext>
            </a:extLst>
          </p:cNvPr>
          <p:cNvSpPr/>
          <p:nvPr/>
        </p:nvSpPr>
        <p:spPr>
          <a:xfrm>
            <a:off x="-1" y="323555"/>
            <a:ext cx="9906001" cy="914401"/>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120" normalizeH="0" baseline="0" noProof="0" dirty="0">
              <a:ln>
                <a:noFill/>
              </a:ln>
              <a:solidFill>
                <a:prstClr val="white"/>
              </a:solidFill>
              <a:effectLst/>
              <a:uLnTx/>
              <a:uFillTx/>
              <a:latin typeface="Meiryo UI"/>
              <a:ea typeface="Meiryo UI"/>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文化芸術活動基盤強化基金</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クリエイター等支援事業（育成プログラム構築・実践）企画概要</a:t>
            </a:r>
            <a:endParaRPr kumimoji="0" lang="ja-JP" altLang="en-US" sz="20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7" name="テキスト ボックス 6">
            <a:extLst>
              <a:ext uri="{FF2B5EF4-FFF2-40B4-BE49-F238E27FC236}">
                <a16:creationId xmlns:a16="http://schemas.microsoft.com/office/drawing/2014/main" id="{CDEB13E8-6E44-CA36-74F6-17208CB25169}"/>
              </a:ext>
            </a:extLst>
          </p:cNvPr>
          <p:cNvSpPr txBox="1"/>
          <p:nvPr/>
        </p:nvSpPr>
        <p:spPr>
          <a:xfrm>
            <a:off x="678790" y="1854116"/>
            <a:ext cx="8378666" cy="3970318"/>
          </a:xfrm>
          <a:prstGeom prst="rect">
            <a:avLst/>
          </a:prstGeom>
          <a:noFill/>
          <a:ln>
            <a:solidFill>
              <a:srgbClr val="024FA1">
                <a:lumMod val="40000"/>
                <a:lumOff val="60000"/>
              </a:srgbClr>
            </a:solidFill>
            <a:prstDash val="dash"/>
          </a:ln>
        </p:spPr>
        <p:txBody>
          <a:bodyPr wrap="square" rtlCol="0">
            <a:spAutoFit/>
          </a:bodyPr>
          <a:lstStyle/>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２以降の記載内容は、文化庁における本事業採択についての対外的な説明や、審査における論点の明確化の観点から、本事業の募集要領等を踏まえ、最低限記載いただきたい論点や内容について明記したものです。したがって、実施事業に関することで項目に記載できなかった内容又は補足が必要な内容があれば</a:t>
            </a:r>
            <a:r>
              <a:rPr kumimoji="0" lang="en-US" altLang="ja-JP" sz="1800" b="0" i="0" u="none" strike="noStrike" kern="0" cap="none" spc="0" normalizeH="0" baseline="0" noProof="0" dirty="0">
                <a:ln>
                  <a:noFill/>
                </a:ln>
                <a:solidFill>
                  <a:srgbClr val="000000"/>
                </a:solidFill>
                <a:effectLst/>
                <a:uLnTx/>
                <a:uFillTx/>
                <a:latin typeface="Meiryo UI"/>
                <a:ea typeface="Meiryo UI"/>
              </a:rPr>
              <a:t>､</a:t>
            </a:r>
            <a:r>
              <a:rPr kumimoji="0" lang="ja-JP" altLang="en-US" sz="1800" b="0" i="0" u="none" strike="noStrike" kern="0" cap="none" spc="0" normalizeH="0" baseline="0" noProof="0" dirty="0">
                <a:ln>
                  <a:noFill/>
                </a:ln>
                <a:solidFill>
                  <a:srgbClr val="000000"/>
                </a:solidFill>
                <a:effectLst/>
                <a:uLnTx/>
                <a:uFillTx/>
                <a:latin typeface="Meiryo UI"/>
                <a:ea typeface="Meiryo UI"/>
              </a:rPr>
              <a:t>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〇各項目の枠の大きさ、欄の数は便宜的なものですので、適宜変更の上、作成願います。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〇募集要領記載事項に加え、積極的に独自提案を記載願います。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〇スライドの枚数は、</a:t>
            </a:r>
            <a:r>
              <a:rPr kumimoji="0" lang="en-US" altLang="ja-JP" sz="1800" b="0" i="0" u="none" strike="noStrike" kern="0" cap="none" spc="0" normalizeH="0" baseline="0" noProof="0" dirty="0">
                <a:ln>
                  <a:noFill/>
                </a:ln>
                <a:solidFill>
                  <a:srgbClr val="000000"/>
                </a:solidFill>
                <a:effectLst/>
                <a:uLnTx/>
                <a:uFillTx/>
                <a:latin typeface="Meiryo UI"/>
                <a:ea typeface="Meiryo UI"/>
              </a:rPr>
              <a:t>5</a:t>
            </a:r>
            <a:r>
              <a:rPr kumimoji="0" lang="ja-JP" altLang="en-US" sz="1800" b="0" i="0" u="none" strike="noStrike" kern="0" cap="none" spc="0" normalizeH="0" baseline="0" noProof="0" dirty="0">
                <a:ln>
                  <a:noFill/>
                </a:ln>
                <a:solidFill>
                  <a:srgbClr val="000000"/>
                </a:solidFill>
                <a:effectLst/>
                <a:uLnTx/>
                <a:uFillTx/>
                <a:latin typeface="Meiryo UI"/>
                <a:ea typeface="Meiryo UI"/>
              </a:rPr>
              <a:t>枚以内としてください。</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a:t>
            </a:r>
            <a:r>
              <a:rPr kumimoji="0" lang="ja-JP" altLang="en-US" sz="1800" b="0" i="0" u="none" strike="noStrike" kern="0" cap="none" spc="0" normalizeH="0" baseline="0" noProof="0" dirty="0">
                <a:ln>
                  <a:noFill/>
                </a:ln>
                <a:solidFill>
                  <a:srgbClr val="000000"/>
                </a:solidFill>
                <a:effectLst/>
                <a:uLnTx/>
                <a:uFillTx/>
                <a:latin typeface="メイリオ"/>
              </a:rPr>
              <a:t>記載する文字は</a:t>
            </a:r>
            <a:r>
              <a:rPr kumimoji="0" lang="en-US" altLang="ja-JP" sz="1800" b="0" i="0" u="none" strike="noStrike" kern="0" cap="none" spc="0" normalizeH="0" baseline="0" noProof="0" dirty="0">
                <a:ln>
                  <a:noFill/>
                </a:ln>
                <a:solidFill>
                  <a:srgbClr val="000000"/>
                </a:solidFill>
                <a:effectLst/>
                <a:uLnTx/>
                <a:uFillTx/>
                <a:latin typeface="メイリオ"/>
              </a:rPr>
              <a:t>､MS</a:t>
            </a:r>
            <a:r>
              <a:rPr kumimoji="0" lang="ja-JP" altLang="en-US" sz="1800" b="0" i="0" u="none" strike="noStrike" kern="0" cap="none" spc="0" normalizeH="0" baseline="0" noProof="0" dirty="0">
                <a:ln>
                  <a:noFill/>
                </a:ln>
                <a:solidFill>
                  <a:srgbClr val="000000"/>
                </a:solidFill>
                <a:effectLst/>
                <a:uLnTx/>
                <a:uFillTx/>
                <a:latin typeface="メイリオ"/>
              </a:rPr>
              <a:t>ｺﾞｼｯｸ </a:t>
            </a:r>
            <a:r>
              <a:rPr kumimoji="0" lang="en-US" altLang="ja-JP" sz="1800" b="0" i="0" u="none" strike="noStrike" kern="0" cap="none" spc="0" normalizeH="0" baseline="0" noProof="0" dirty="0">
                <a:ln>
                  <a:noFill/>
                </a:ln>
                <a:solidFill>
                  <a:srgbClr val="000000"/>
                </a:solidFill>
                <a:effectLst/>
                <a:uLnTx/>
                <a:uFillTx/>
                <a:latin typeface="メイリオ"/>
              </a:rPr>
              <a:t>or </a:t>
            </a:r>
            <a:r>
              <a:rPr kumimoji="0" lang="ja-JP" altLang="en-US" sz="1800" b="0" i="0" u="none" strike="noStrike" kern="0" cap="none" spc="0" normalizeH="0" baseline="0" noProof="0" dirty="0">
                <a:ln>
                  <a:noFill/>
                </a:ln>
                <a:solidFill>
                  <a:srgbClr val="000000"/>
                </a:solidFill>
                <a:effectLst/>
                <a:uLnTx/>
                <a:uFillTx/>
                <a:latin typeface="メイリオ"/>
              </a:rPr>
              <a:t>ﾒｲﾘｵ </a:t>
            </a:r>
            <a:r>
              <a:rPr kumimoji="0" lang="en-US" altLang="ja-JP" sz="1800" b="0" i="0" u="none" strike="noStrike" kern="0" cap="none" spc="0" normalizeH="0" baseline="0" noProof="0" dirty="0">
                <a:ln>
                  <a:noFill/>
                </a:ln>
                <a:solidFill>
                  <a:srgbClr val="000000"/>
                </a:solidFill>
                <a:effectLst/>
                <a:uLnTx/>
                <a:uFillTx/>
                <a:latin typeface="メイリオ"/>
              </a:rPr>
              <a:t>10.5</a:t>
            </a:r>
            <a:r>
              <a:rPr kumimoji="0" lang="ja-JP" altLang="en-US" sz="1800" b="0" i="0" u="none" strike="noStrike" kern="0" cap="none" spc="0" normalizeH="0" baseline="0" noProof="0" dirty="0">
                <a:ln>
                  <a:noFill/>
                </a:ln>
                <a:solidFill>
                  <a:srgbClr val="000000"/>
                </a:solidFill>
                <a:effectLst/>
                <a:uLnTx/>
                <a:uFillTx/>
                <a:latin typeface="メイリオ"/>
              </a:rPr>
              <a:t>ﾎﾟｲﾝﾄ以上としてください</a:t>
            </a:r>
            <a:r>
              <a:rPr kumimoji="0" lang="en-US" altLang="ja-JP" sz="1800" b="0" i="0" u="none" strike="noStrike" kern="0" cap="none" spc="0" normalizeH="0" baseline="0" noProof="0" dirty="0">
                <a:ln>
                  <a:noFill/>
                </a:ln>
                <a:solidFill>
                  <a:srgbClr val="000000"/>
                </a:solidFill>
                <a:effectLst/>
                <a:uLnTx/>
                <a:uFillTx/>
                <a:latin typeface="メイリオ"/>
              </a:rPr>
              <a:t>｡</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p:txBody>
      </p:sp>
      <p:sp>
        <p:nvSpPr>
          <p:cNvPr id="8" name="テキスト ボックス 7">
            <a:extLst>
              <a:ext uri="{FF2B5EF4-FFF2-40B4-BE49-F238E27FC236}">
                <a16:creationId xmlns:a16="http://schemas.microsoft.com/office/drawing/2014/main" id="{23438707-C8D0-76B5-CCAA-7756DBAA4D2D}"/>
              </a:ext>
            </a:extLst>
          </p:cNvPr>
          <p:cNvSpPr txBox="1"/>
          <p:nvPr/>
        </p:nvSpPr>
        <p:spPr>
          <a:xfrm>
            <a:off x="609782" y="1484784"/>
            <a:ext cx="3672408" cy="369332"/>
          </a:xfrm>
          <a:prstGeom prst="rect">
            <a:avLst/>
          </a:prstGeom>
          <a:noFill/>
        </p:spPr>
        <p:txBody>
          <a:bodyPr wrap="square" rtlCol="0">
            <a:spAutoFit/>
          </a:bodyPr>
          <a:lstStyle/>
          <a:p>
            <a:pPr defTabSz="457200"/>
            <a:r>
              <a:rPr lang="ja-JP" altLang="en-US" dirty="0">
                <a:solidFill>
                  <a:srgbClr val="000000"/>
                </a:solidFill>
                <a:latin typeface="Meiryo UI"/>
                <a:ea typeface="Meiryo UI"/>
              </a:rPr>
              <a:t>＜記載にあたっての留意点＞</a:t>
            </a:r>
          </a:p>
        </p:txBody>
      </p:sp>
      <p:sp>
        <p:nvSpPr>
          <p:cNvPr id="2" name="テキスト ボックス 1">
            <a:extLst>
              <a:ext uri="{FF2B5EF4-FFF2-40B4-BE49-F238E27FC236}">
                <a16:creationId xmlns:a16="http://schemas.microsoft.com/office/drawing/2014/main" id="{CC6B48F2-44DD-F879-2A8F-127FCE4A3A99}"/>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20279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7B002-FD11-F098-0978-5D93C6B4A4C5}"/>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042DA146-05ED-9945-5714-7066283B41F0}"/>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B66B7E9C-F128-5699-0C19-9B5AA738CC63}"/>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CA7708B9-FA8E-1EF3-1850-678B2E3CC157}"/>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37CC86B1-8089-5CF8-1DFF-CE21E4C14B03}"/>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graphicFrame>
        <p:nvGraphicFramePr>
          <p:cNvPr id="28" name="表 27">
            <a:extLst>
              <a:ext uri="{FF2B5EF4-FFF2-40B4-BE49-F238E27FC236}">
                <a16:creationId xmlns:a16="http://schemas.microsoft.com/office/drawing/2014/main" id="{3BD61AAA-38C9-E6A1-F778-5406F978AF9E}"/>
              </a:ext>
            </a:extLst>
          </p:cNvPr>
          <p:cNvGraphicFramePr>
            <a:graphicFrameLocks noGrp="1"/>
          </p:cNvGraphicFramePr>
          <p:nvPr>
            <p:extLst>
              <p:ext uri="{D42A27DB-BD31-4B8C-83A1-F6EECF244321}">
                <p14:modId xmlns:p14="http://schemas.microsoft.com/office/powerpoint/2010/main" val="2519076652"/>
              </p:ext>
            </p:extLst>
          </p:nvPr>
        </p:nvGraphicFramePr>
        <p:xfrm>
          <a:off x="128464" y="1700808"/>
          <a:ext cx="9649071" cy="849230"/>
        </p:xfrm>
        <a:graphic>
          <a:graphicData uri="http://schemas.openxmlformats.org/drawingml/2006/table">
            <a:tbl>
              <a:tblPr firstRow="1" bandRow="1">
                <a:tableStyleId>{93296810-A885-4BE3-A3E7-6D5BEEA58F35}</a:tableStyleId>
              </a:tblPr>
              <a:tblGrid>
                <a:gridCol w="1098947">
                  <a:extLst>
                    <a:ext uri="{9D8B030D-6E8A-4147-A177-3AD203B41FA5}">
                      <a16:colId xmlns:a16="http://schemas.microsoft.com/office/drawing/2014/main" val="886242000"/>
                    </a:ext>
                  </a:extLst>
                </a:gridCol>
                <a:gridCol w="2579254">
                  <a:extLst>
                    <a:ext uri="{9D8B030D-6E8A-4147-A177-3AD203B41FA5}">
                      <a16:colId xmlns:a16="http://schemas.microsoft.com/office/drawing/2014/main" val="2637770638"/>
                    </a:ext>
                  </a:extLst>
                </a:gridCol>
                <a:gridCol w="788105">
                  <a:extLst>
                    <a:ext uri="{9D8B030D-6E8A-4147-A177-3AD203B41FA5}">
                      <a16:colId xmlns:a16="http://schemas.microsoft.com/office/drawing/2014/main" val="1565730632"/>
                    </a:ext>
                  </a:extLst>
                </a:gridCol>
                <a:gridCol w="2221024">
                  <a:extLst>
                    <a:ext uri="{9D8B030D-6E8A-4147-A177-3AD203B41FA5}">
                      <a16:colId xmlns:a16="http://schemas.microsoft.com/office/drawing/2014/main" val="1727429491"/>
                    </a:ext>
                  </a:extLst>
                </a:gridCol>
                <a:gridCol w="1074689">
                  <a:extLst>
                    <a:ext uri="{9D8B030D-6E8A-4147-A177-3AD203B41FA5}">
                      <a16:colId xmlns:a16="http://schemas.microsoft.com/office/drawing/2014/main" val="3594024617"/>
                    </a:ext>
                  </a:extLst>
                </a:gridCol>
                <a:gridCol w="1887052">
                  <a:extLst>
                    <a:ext uri="{9D8B030D-6E8A-4147-A177-3AD203B41FA5}">
                      <a16:colId xmlns:a16="http://schemas.microsoft.com/office/drawing/2014/main" val="2863443983"/>
                    </a:ext>
                  </a:extLst>
                </a:gridCol>
              </a:tblGrid>
              <a:tr h="251602">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rPr>
                        <a:t>基本情報</a:t>
                      </a:r>
                      <a:endParaRPr lang="ja-JP" altLang="en-US" sz="1050" b="1"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hMerge="1">
                  <a:txBody>
                    <a:bodyPr/>
                    <a:lstStyle/>
                    <a:p>
                      <a:pPr algn="l"/>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2700" cap="flat" cmpd="sng" algn="ctr">
                      <a:solidFill>
                        <a:schemeClr val="accent5">
                          <a:lumMod val="60000"/>
                          <a:lumOff val="40000"/>
                        </a:schemeClr>
                      </a:solidFill>
                      <a:prstDash val="sysDot"/>
                      <a:round/>
                      <a:headEnd type="none" w="med" len="med"/>
                      <a:tailEnd type="none" w="med" len="med"/>
                    </a:ln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9050" cap="flat" cmpd="sng" algn="ctr">
                      <a:solidFill>
                        <a:schemeClr val="accent5"/>
                      </a:solidFill>
                      <a:prstDash val="solid"/>
                      <a:round/>
                      <a:headEnd type="none" w="med" len="med"/>
                      <a:tailEnd type="none" w="med" len="med"/>
                    </a:lnL>
                    <a:lnR w="12700" cap="flat" cmpd="sng" algn="ctr">
                      <a:solidFill>
                        <a:schemeClr val="accent5"/>
                      </a:solidFill>
                      <a:prstDash val="dot"/>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dot"/>
                      <a:round/>
                      <a:headEnd type="none" w="med" len="med"/>
                      <a:tailEnd type="none" w="med" len="med"/>
                    </a:lnL>
                    <a:lnR w="28575" cap="flat" cmpd="sng" algn="ctr">
                      <a:noFill/>
                      <a:prstDash val="solid"/>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312926514"/>
                  </a:ext>
                </a:extLst>
              </a:tr>
              <a:tr h="314318">
                <a:tc>
                  <a:txBody>
                    <a:bodyPr/>
                    <a:lstStyle/>
                    <a:p>
                      <a:r>
                        <a:rPr kumimoji="1" lang="ja-JP" altLang="en-US" sz="1050" b="0" spc="-100" baseline="0" dirty="0">
                          <a:solidFill>
                            <a:schemeClr val="tx1"/>
                          </a:solidFill>
                        </a:rPr>
                        <a:t>分野・ジャンル</a:t>
                      </a:r>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対象者</a:t>
                      </a:r>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対象となる職種</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spc="-100" baseline="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3416888568"/>
                  </a:ext>
                </a:extLst>
              </a:tr>
              <a:tr h="28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trike="noStrike" spc="-100" baseline="0" dirty="0">
                          <a:solidFill>
                            <a:schemeClr val="tx1"/>
                          </a:solidFill>
                          <a:latin typeface="BIZ UDPゴシック" panose="020B0400000000000000" pitchFamily="50" charset="-128"/>
                          <a:ea typeface="BIZ UDPゴシック" panose="020B0400000000000000" pitchFamily="50" charset="-128"/>
                        </a:rPr>
                        <a:t>選考方法</a:t>
                      </a:r>
                      <a:endParaRPr kumimoji="1" lang="en-US" altLang="ja-JP" sz="1050" b="0" strike="noStrike"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人数</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修業年限（期間）</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1509828492"/>
                  </a:ext>
                </a:extLst>
              </a:tr>
            </a:tbl>
          </a:graphicData>
        </a:graphic>
      </p:graphicFrame>
      <p:graphicFrame>
        <p:nvGraphicFramePr>
          <p:cNvPr id="29" name="表 28">
            <a:extLst>
              <a:ext uri="{FF2B5EF4-FFF2-40B4-BE49-F238E27FC236}">
                <a16:creationId xmlns:a16="http://schemas.microsoft.com/office/drawing/2014/main" id="{77F0811C-2E0F-1EE4-427A-2D33A484F1E6}"/>
              </a:ext>
            </a:extLst>
          </p:cNvPr>
          <p:cNvGraphicFramePr>
            <a:graphicFrameLocks noGrp="1"/>
          </p:cNvGraphicFramePr>
          <p:nvPr>
            <p:extLst>
              <p:ext uri="{D42A27DB-BD31-4B8C-83A1-F6EECF244321}">
                <p14:modId xmlns:p14="http://schemas.microsoft.com/office/powerpoint/2010/main" val="3252341521"/>
              </p:ext>
            </p:extLst>
          </p:nvPr>
        </p:nvGraphicFramePr>
        <p:xfrm>
          <a:off x="128464" y="910870"/>
          <a:ext cx="9649071" cy="720080"/>
        </p:xfrm>
        <a:graphic>
          <a:graphicData uri="http://schemas.openxmlformats.org/drawingml/2006/table">
            <a:tbl>
              <a:tblPr bandCol="1">
                <a:tableStyleId>{E8B1032C-EA38-4F05-BA0D-38AFFFC7BED3}</a:tableStyleId>
              </a:tblPr>
              <a:tblGrid>
                <a:gridCol w="1169904">
                  <a:extLst>
                    <a:ext uri="{9D8B030D-6E8A-4147-A177-3AD203B41FA5}">
                      <a16:colId xmlns:a16="http://schemas.microsoft.com/office/drawing/2014/main" val="886242000"/>
                    </a:ext>
                  </a:extLst>
                </a:gridCol>
                <a:gridCol w="8479167">
                  <a:extLst>
                    <a:ext uri="{9D8B030D-6E8A-4147-A177-3AD203B41FA5}">
                      <a16:colId xmlns:a16="http://schemas.microsoft.com/office/drawing/2014/main" val="2637770638"/>
                    </a:ext>
                  </a:extLst>
                </a:gridCol>
              </a:tblGrid>
              <a:tr h="360040">
                <a:tc>
                  <a:txBody>
                    <a:bodyPr/>
                    <a:lstStyle/>
                    <a:p>
                      <a:r>
                        <a:rPr kumimoji="1" lang="ja-JP" altLang="en-US" sz="1050" b="1" spc="0" baseline="0"/>
                        <a:t>団体名</a:t>
                      </a:r>
                      <a:endParaRPr kumimoji="1" lang="ja-JP" altLang="en-US" sz="1050" b="1" spc="0" baseline="0" dirty="0">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1509828492"/>
                  </a:ext>
                </a:extLst>
              </a:tr>
              <a:tr h="360040">
                <a:tc>
                  <a:txBody>
                    <a:bodyPr/>
                    <a:lstStyle/>
                    <a:p>
                      <a:r>
                        <a:rPr kumimoji="1" lang="ja-JP" altLang="en-US" sz="1050" b="1" spc="0" baseline="0" dirty="0">
                          <a:latin typeface="BIZ UDPゴシック" panose="020B0400000000000000" pitchFamily="50" charset="-128"/>
                          <a:ea typeface="BIZ UDPゴシック" panose="020B0400000000000000" pitchFamily="50" charset="-128"/>
                        </a:rPr>
                        <a:t>プロジェクト名</a:t>
                      </a: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4080216878"/>
                  </a:ext>
                </a:extLst>
              </a:tr>
            </a:tbl>
          </a:graphicData>
        </a:graphic>
      </p:graphicFrame>
      <p:graphicFrame>
        <p:nvGraphicFramePr>
          <p:cNvPr id="32" name="表 31">
            <a:extLst>
              <a:ext uri="{FF2B5EF4-FFF2-40B4-BE49-F238E27FC236}">
                <a16:creationId xmlns:a16="http://schemas.microsoft.com/office/drawing/2014/main" id="{F1EC0AE8-5561-F874-C801-DA0DB28E640E}"/>
              </a:ext>
            </a:extLst>
          </p:cNvPr>
          <p:cNvGraphicFramePr>
            <a:graphicFrameLocks noGrp="1"/>
          </p:cNvGraphicFramePr>
          <p:nvPr>
            <p:extLst>
              <p:ext uri="{D42A27DB-BD31-4B8C-83A1-F6EECF244321}">
                <p14:modId xmlns:p14="http://schemas.microsoft.com/office/powerpoint/2010/main" val="2001761781"/>
              </p:ext>
            </p:extLst>
          </p:nvPr>
        </p:nvGraphicFramePr>
        <p:xfrm>
          <a:off x="128464" y="2702044"/>
          <a:ext cx="4464493" cy="1303020"/>
        </p:xfrm>
        <a:graphic>
          <a:graphicData uri="http://schemas.openxmlformats.org/drawingml/2006/table">
            <a:tbl>
              <a:tblPr firstRow="1" bandRow="1">
                <a:tableStyleId>{93296810-A885-4BE3-A3E7-6D5BEEA58F35}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当該分野における現状・課題・人材ニーズ</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graphicFrame>
        <p:nvGraphicFramePr>
          <p:cNvPr id="34" name="表 33">
            <a:extLst>
              <a:ext uri="{FF2B5EF4-FFF2-40B4-BE49-F238E27FC236}">
                <a16:creationId xmlns:a16="http://schemas.microsoft.com/office/drawing/2014/main" id="{D1C0E0DE-5B04-C86C-3F44-C33607F96D44}"/>
              </a:ext>
            </a:extLst>
          </p:cNvPr>
          <p:cNvGraphicFramePr>
            <a:graphicFrameLocks noGrp="1"/>
          </p:cNvGraphicFramePr>
          <p:nvPr>
            <p:extLst>
              <p:ext uri="{D42A27DB-BD31-4B8C-83A1-F6EECF244321}">
                <p14:modId xmlns:p14="http://schemas.microsoft.com/office/powerpoint/2010/main" val="3713902589"/>
              </p:ext>
            </p:extLst>
          </p:nvPr>
        </p:nvGraphicFramePr>
        <p:xfrm>
          <a:off x="5249427" y="2708920"/>
          <a:ext cx="4528109" cy="1303020"/>
        </p:xfrm>
        <a:graphic>
          <a:graphicData uri="http://schemas.openxmlformats.org/drawingml/2006/table">
            <a:tbl>
              <a:tblPr firstRow="1" bandRow="1">
                <a:tableStyleId>{93296810-A885-4BE3-A3E7-6D5BEEA58F35}</a:tableStyleId>
              </a:tblPr>
              <a:tblGrid>
                <a:gridCol w="4528109">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プロジェクトの概要・目標</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sp>
        <p:nvSpPr>
          <p:cNvPr id="35" name="二等辺三角形 34">
            <a:extLst>
              <a:ext uri="{FF2B5EF4-FFF2-40B4-BE49-F238E27FC236}">
                <a16:creationId xmlns:a16="http://schemas.microsoft.com/office/drawing/2014/main" id="{C69A4E7A-F89B-DA6E-AF71-2ED0464A90E6}"/>
              </a:ext>
            </a:extLst>
          </p:cNvPr>
          <p:cNvSpPr/>
          <p:nvPr/>
        </p:nvSpPr>
        <p:spPr>
          <a:xfrm rot="5400000">
            <a:off x="4584503" y="3268135"/>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graphicFrame>
        <p:nvGraphicFramePr>
          <p:cNvPr id="36" name="表 35">
            <a:extLst>
              <a:ext uri="{FF2B5EF4-FFF2-40B4-BE49-F238E27FC236}">
                <a16:creationId xmlns:a16="http://schemas.microsoft.com/office/drawing/2014/main" id="{63F0C538-B2D6-5089-0468-9C3C07D68CDC}"/>
              </a:ext>
            </a:extLst>
          </p:cNvPr>
          <p:cNvGraphicFramePr>
            <a:graphicFrameLocks noGrp="1"/>
          </p:cNvGraphicFramePr>
          <p:nvPr>
            <p:extLst>
              <p:ext uri="{D42A27DB-BD31-4B8C-83A1-F6EECF244321}">
                <p14:modId xmlns:p14="http://schemas.microsoft.com/office/powerpoint/2010/main" val="2938326909"/>
              </p:ext>
            </p:extLst>
          </p:nvPr>
        </p:nvGraphicFramePr>
        <p:xfrm>
          <a:off x="128464" y="4190196"/>
          <a:ext cx="4464493" cy="2263140"/>
        </p:xfrm>
        <a:graphic>
          <a:graphicData uri="http://schemas.openxmlformats.org/drawingml/2006/table">
            <a:tbl>
              <a:tblPr firstRow="1" bandRow="1">
                <a:tableStyleId>{68D230F3-CF80-4859-8CE7-A43EE81993B5}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３年目までの取組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37" name="二等辺三角形 36">
            <a:extLst>
              <a:ext uri="{FF2B5EF4-FFF2-40B4-BE49-F238E27FC236}">
                <a16:creationId xmlns:a16="http://schemas.microsoft.com/office/drawing/2014/main" id="{A63F44D3-FDF1-51D5-0049-4CB969D24455}"/>
              </a:ext>
            </a:extLst>
          </p:cNvPr>
          <p:cNvSpPr/>
          <p:nvPr/>
        </p:nvSpPr>
        <p:spPr>
          <a:xfrm rot="5400000">
            <a:off x="4584503" y="5140343"/>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786046AE-64BA-8DBE-D81F-D36A74C4B58F}"/>
              </a:ext>
            </a:extLst>
          </p:cNvPr>
          <p:cNvSpPr/>
          <p:nvPr/>
        </p:nvSpPr>
        <p:spPr>
          <a:xfrm>
            <a:off x="349301" y="4509120"/>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graphicFrame>
        <p:nvGraphicFramePr>
          <p:cNvPr id="40" name="表 39">
            <a:extLst>
              <a:ext uri="{FF2B5EF4-FFF2-40B4-BE49-F238E27FC236}">
                <a16:creationId xmlns:a16="http://schemas.microsoft.com/office/drawing/2014/main" id="{C601997D-8D32-2F03-5ADE-F4006A093593}"/>
              </a:ext>
            </a:extLst>
          </p:cNvPr>
          <p:cNvGraphicFramePr>
            <a:graphicFrameLocks noGrp="1"/>
          </p:cNvGraphicFramePr>
          <p:nvPr>
            <p:extLst>
              <p:ext uri="{D42A27DB-BD31-4B8C-83A1-F6EECF244321}">
                <p14:modId xmlns:p14="http://schemas.microsoft.com/office/powerpoint/2010/main" val="3675882398"/>
              </p:ext>
            </p:extLst>
          </p:nvPr>
        </p:nvGraphicFramePr>
        <p:xfrm>
          <a:off x="5249428" y="4190196"/>
          <a:ext cx="4528108" cy="2263140"/>
        </p:xfrm>
        <a:graphic>
          <a:graphicData uri="http://schemas.openxmlformats.org/drawingml/2006/table">
            <a:tbl>
              <a:tblPr firstRow="1" bandRow="1">
                <a:tableStyleId>{68D230F3-CF80-4859-8CE7-A43EE81993B5}</a:tableStyleId>
              </a:tblPr>
              <a:tblGrid>
                <a:gridCol w="4528108">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５年目までの取組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42" name="正方形/長方形 41">
            <a:extLst>
              <a:ext uri="{FF2B5EF4-FFF2-40B4-BE49-F238E27FC236}">
                <a16:creationId xmlns:a16="http://schemas.microsoft.com/office/drawing/2014/main" id="{3CBF3DB5-5CCB-C4BB-4C4C-B5D8D378C84D}"/>
              </a:ext>
            </a:extLst>
          </p:cNvPr>
          <p:cNvSpPr/>
          <p:nvPr/>
        </p:nvSpPr>
        <p:spPr>
          <a:xfrm>
            <a:off x="7977576" y="5329853"/>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2" name="審査基準ア">
            <a:extLst>
              <a:ext uri="{FF2B5EF4-FFF2-40B4-BE49-F238E27FC236}">
                <a16:creationId xmlns:a16="http://schemas.microsoft.com/office/drawing/2014/main" id="{D34BFBA1-7E91-CB62-4CF9-66307CC2C609}"/>
              </a:ext>
            </a:extLst>
          </p:cNvPr>
          <p:cNvSpPr/>
          <p:nvPr/>
        </p:nvSpPr>
        <p:spPr>
          <a:xfrm>
            <a:off x="6321150" y="3300552"/>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lang="ja-JP" altLang="en-US" dirty="0">
                <a:solidFill>
                  <a:sysClr val="windowText" lastClr="000000"/>
                </a:solidFill>
              </a:rPr>
              <a:t>エ</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5" name="テキスト ボックス 4">
            <a:extLst>
              <a:ext uri="{FF2B5EF4-FFF2-40B4-BE49-F238E27FC236}">
                <a16:creationId xmlns:a16="http://schemas.microsoft.com/office/drawing/2014/main" id="{DA51E1B6-0E12-A39E-24B1-1D4B723CC8F8}"/>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406394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14C50-CC7E-1D9E-170B-3EA121AAE68A}"/>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38F8FFAA-876F-0659-7575-F4676F556D07}"/>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AA1DC9CE-9100-174A-3997-B42BF08E2834}"/>
              </a:ext>
            </a:extLst>
          </p:cNvPr>
          <p:cNvSpPr>
            <a:spLocks noGrp="1"/>
          </p:cNvSpPr>
          <p:nvPr>
            <p:ph type="ftr" sz="quarter" idx="11"/>
          </p:nvPr>
        </p:nvSpPr>
        <p:spPr>
          <a:xfrm>
            <a:off x="361670"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26109ED0-E217-0F4B-A722-B1F3EE87CC08}"/>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D7F94621-1635-1DCD-F6B8-25B8320E6B5C}"/>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5" name="二等辺三角形 34">
            <a:extLst>
              <a:ext uri="{FF2B5EF4-FFF2-40B4-BE49-F238E27FC236}">
                <a16:creationId xmlns:a16="http://schemas.microsoft.com/office/drawing/2014/main" id="{02E02E9E-31CE-1E19-AE2E-6DD53E57E08E}"/>
              </a:ext>
            </a:extLst>
          </p:cNvPr>
          <p:cNvSpPr/>
          <p:nvPr/>
        </p:nvSpPr>
        <p:spPr>
          <a:xfrm rot="10800000">
            <a:off x="536346" y="3315680"/>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7" name="二等辺三角形 36">
            <a:extLst>
              <a:ext uri="{FF2B5EF4-FFF2-40B4-BE49-F238E27FC236}">
                <a16:creationId xmlns:a16="http://schemas.microsoft.com/office/drawing/2014/main" id="{EC5D5474-A8B5-C0AC-0665-0C142258CF8B}"/>
              </a:ext>
            </a:extLst>
          </p:cNvPr>
          <p:cNvSpPr/>
          <p:nvPr/>
        </p:nvSpPr>
        <p:spPr>
          <a:xfrm rot="10800000">
            <a:off x="2008621" y="3313446"/>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5BBD10EB-6D2A-CA86-5511-CF9AE506678A}"/>
              </a:ext>
            </a:extLst>
          </p:cNvPr>
          <p:cNvSpPr/>
          <p:nvPr/>
        </p:nvSpPr>
        <p:spPr>
          <a:xfrm>
            <a:off x="731163"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41" name="正方形/長方形 40">
            <a:extLst>
              <a:ext uri="{FF2B5EF4-FFF2-40B4-BE49-F238E27FC236}">
                <a16:creationId xmlns:a16="http://schemas.microsoft.com/office/drawing/2014/main" id="{5EDC6452-CA51-8B67-08E1-A7C7A67BD7C3}"/>
              </a:ext>
            </a:extLst>
          </p:cNvPr>
          <p:cNvSpPr/>
          <p:nvPr/>
        </p:nvSpPr>
        <p:spPr>
          <a:xfrm>
            <a:off x="5103363"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5" name="正方形/長方形 4">
            <a:extLst>
              <a:ext uri="{FF2B5EF4-FFF2-40B4-BE49-F238E27FC236}">
                <a16:creationId xmlns:a16="http://schemas.microsoft.com/office/drawing/2014/main" id="{A5B2283E-E9B6-CD20-6E06-39209E6A1027}"/>
              </a:ext>
            </a:extLst>
          </p:cNvPr>
          <p:cNvSpPr/>
          <p:nvPr/>
        </p:nvSpPr>
        <p:spPr>
          <a:xfrm>
            <a:off x="172793" y="908720"/>
            <a:ext cx="9604743" cy="18574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目標達成までのロードマップ</a:t>
            </a:r>
          </a:p>
        </p:txBody>
      </p:sp>
      <p:grpSp>
        <p:nvGrpSpPr>
          <p:cNvPr id="25" name="グループ化 24">
            <a:extLst>
              <a:ext uri="{FF2B5EF4-FFF2-40B4-BE49-F238E27FC236}">
                <a16:creationId xmlns:a16="http://schemas.microsoft.com/office/drawing/2014/main" id="{AC0EE3F4-E73C-6E2F-6830-05D5B01C3B96}"/>
              </a:ext>
            </a:extLst>
          </p:cNvPr>
          <p:cNvGrpSpPr/>
          <p:nvPr/>
        </p:nvGrpSpPr>
        <p:grpSpPr>
          <a:xfrm>
            <a:off x="125450" y="1188464"/>
            <a:ext cx="7203814" cy="335445"/>
            <a:chOff x="259080" y="1188464"/>
            <a:chExt cx="9374440" cy="335445"/>
          </a:xfrm>
        </p:grpSpPr>
        <p:sp>
          <p:nvSpPr>
            <p:cNvPr id="10" name="矢印: 五方向 9">
              <a:extLst>
                <a:ext uri="{FF2B5EF4-FFF2-40B4-BE49-F238E27FC236}">
                  <a16:creationId xmlns:a16="http://schemas.microsoft.com/office/drawing/2014/main" id="{0829ED91-5307-3A31-62CB-73EEBC29102F}"/>
                </a:ext>
              </a:extLst>
            </p:cNvPr>
            <p:cNvSpPr/>
            <p:nvPr/>
          </p:nvSpPr>
          <p:spPr>
            <a:xfrm>
              <a:off x="7617296" y="1188464"/>
              <a:ext cx="2016224"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5</a:t>
              </a:r>
              <a:r>
                <a:rPr kumimoji="1" lang="ja-JP" altLang="en-US" sz="1400" b="1" baseline="0" dirty="0">
                  <a:solidFill>
                    <a:schemeClr val="bg1"/>
                  </a:solidFill>
                </a:rPr>
                <a:t>年目</a:t>
              </a:r>
            </a:p>
          </p:txBody>
        </p:sp>
        <p:sp>
          <p:nvSpPr>
            <p:cNvPr id="11" name="矢印: 五方向 10">
              <a:extLst>
                <a:ext uri="{FF2B5EF4-FFF2-40B4-BE49-F238E27FC236}">
                  <a16:creationId xmlns:a16="http://schemas.microsoft.com/office/drawing/2014/main" id="{1336E58F-33B0-71D1-60D4-15B7D092E9FD}"/>
                </a:ext>
              </a:extLst>
            </p:cNvPr>
            <p:cNvSpPr/>
            <p:nvPr/>
          </p:nvSpPr>
          <p:spPr>
            <a:xfrm>
              <a:off x="6033119" y="1188636"/>
              <a:ext cx="1872209"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400" b="1" dirty="0">
                  <a:solidFill>
                    <a:schemeClr val="bg1"/>
                  </a:solidFill>
                </a:rPr>
                <a:t>4</a:t>
              </a:r>
              <a:r>
                <a:rPr kumimoji="1" lang="ja-JP" altLang="en-US" sz="1400" b="1" baseline="0" dirty="0">
                  <a:solidFill>
                    <a:schemeClr val="bg1"/>
                  </a:solidFill>
                </a:rPr>
                <a:t>年目</a:t>
              </a:r>
            </a:p>
          </p:txBody>
        </p:sp>
        <p:sp>
          <p:nvSpPr>
            <p:cNvPr id="7" name="矢印: 五方向 6">
              <a:extLst>
                <a:ext uri="{FF2B5EF4-FFF2-40B4-BE49-F238E27FC236}">
                  <a16:creationId xmlns:a16="http://schemas.microsoft.com/office/drawing/2014/main" id="{3D4158E5-F7B7-B63E-D7DE-B62F41DC1D01}"/>
                </a:ext>
              </a:extLst>
            </p:cNvPr>
            <p:cNvSpPr/>
            <p:nvPr/>
          </p:nvSpPr>
          <p:spPr>
            <a:xfrm>
              <a:off x="4088904" y="1190931"/>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3</a:t>
              </a:r>
              <a:r>
                <a:rPr kumimoji="1" lang="ja-JP" altLang="en-US" sz="1400" b="1" baseline="0" dirty="0">
                  <a:solidFill>
                    <a:schemeClr val="bg1"/>
                  </a:solidFill>
                </a:rPr>
                <a:t>年目</a:t>
              </a:r>
            </a:p>
          </p:txBody>
        </p:sp>
        <p:sp>
          <p:nvSpPr>
            <p:cNvPr id="8" name="矢印: 五方向 7">
              <a:extLst>
                <a:ext uri="{FF2B5EF4-FFF2-40B4-BE49-F238E27FC236}">
                  <a16:creationId xmlns:a16="http://schemas.microsoft.com/office/drawing/2014/main" id="{20CDA22C-E1F2-E335-C870-0F0B9814D24E}"/>
                </a:ext>
              </a:extLst>
            </p:cNvPr>
            <p:cNvSpPr/>
            <p:nvPr/>
          </p:nvSpPr>
          <p:spPr>
            <a:xfrm>
              <a:off x="2288704" y="1191103"/>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a:solidFill>
                    <a:schemeClr val="bg1"/>
                  </a:solidFill>
                </a:rPr>
                <a:t>2</a:t>
              </a:r>
              <a:r>
                <a:rPr kumimoji="1" lang="ja-JP" altLang="en-US" sz="1400" b="1" baseline="0" dirty="0">
                  <a:solidFill>
                    <a:schemeClr val="bg1"/>
                  </a:solidFill>
                </a:rPr>
                <a:t>年目</a:t>
              </a:r>
            </a:p>
          </p:txBody>
        </p:sp>
        <p:sp>
          <p:nvSpPr>
            <p:cNvPr id="9" name="矢印: 五方向 8">
              <a:extLst>
                <a:ext uri="{FF2B5EF4-FFF2-40B4-BE49-F238E27FC236}">
                  <a16:creationId xmlns:a16="http://schemas.microsoft.com/office/drawing/2014/main" id="{5742CAEF-E078-2061-66E7-28F5A778901D}"/>
                </a:ext>
              </a:extLst>
            </p:cNvPr>
            <p:cNvSpPr/>
            <p:nvPr/>
          </p:nvSpPr>
          <p:spPr>
            <a:xfrm>
              <a:off x="259080" y="1188464"/>
              <a:ext cx="2173640"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1</a:t>
              </a:r>
              <a:r>
                <a:rPr kumimoji="1" lang="ja-JP" altLang="en-US" sz="1400" b="1" baseline="0" dirty="0">
                  <a:solidFill>
                    <a:schemeClr val="bg1"/>
                  </a:solidFill>
                </a:rPr>
                <a:t>年目</a:t>
              </a:r>
            </a:p>
          </p:txBody>
        </p:sp>
      </p:grpSp>
      <p:sp>
        <p:nvSpPr>
          <p:cNvPr id="12" name="二等辺三角形 11">
            <a:extLst>
              <a:ext uri="{FF2B5EF4-FFF2-40B4-BE49-F238E27FC236}">
                <a16:creationId xmlns:a16="http://schemas.microsoft.com/office/drawing/2014/main" id="{F26C843B-FA77-C6B5-2250-C128A649AA1A}"/>
              </a:ext>
            </a:extLst>
          </p:cNvPr>
          <p:cNvSpPr/>
          <p:nvPr/>
        </p:nvSpPr>
        <p:spPr>
          <a:xfrm rot="10800000">
            <a:off x="3491282" y="3305213"/>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4" name="二等辺三角形 13">
            <a:extLst>
              <a:ext uri="{FF2B5EF4-FFF2-40B4-BE49-F238E27FC236}">
                <a16:creationId xmlns:a16="http://schemas.microsoft.com/office/drawing/2014/main" id="{8A55AA75-87BD-23EC-05BD-9F02F7EF9C7C}"/>
              </a:ext>
            </a:extLst>
          </p:cNvPr>
          <p:cNvSpPr/>
          <p:nvPr/>
        </p:nvSpPr>
        <p:spPr>
          <a:xfrm rot="10800000">
            <a:off x="4915788" y="329467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5" name="二等辺三角形 14">
            <a:extLst>
              <a:ext uri="{FF2B5EF4-FFF2-40B4-BE49-F238E27FC236}">
                <a16:creationId xmlns:a16="http://schemas.microsoft.com/office/drawing/2014/main" id="{5BD32D9B-572B-909D-8F52-AF023944738E}"/>
              </a:ext>
            </a:extLst>
          </p:cNvPr>
          <p:cNvSpPr/>
          <p:nvPr/>
        </p:nvSpPr>
        <p:spPr>
          <a:xfrm rot="10800000">
            <a:off x="6384661" y="329990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6" name="楕円 15">
            <a:extLst>
              <a:ext uri="{FF2B5EF4-FFF2-40B4-BE49-F238E27FC236}">
                <a16:creationId xmlns:a16="http://schemas.microsoft.com/office/drawing/2014/main" id="{6445DDF5-2555-0A62-11CA-43D698A79178}"/>
              </a:ext>
            </a:extLst>
          </p:cNvPr>
          <p:cNvSpPr/>
          <p:nvPr/>
        </p:nvSpPr>
        <p:spPr>
          <a:xfrm>
            <a:off x="1585072"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8" name="楕円 17">
            <a:extLst>
              <a:ext uri="{FF2B5EF4-FFF2-40B4-BE49-F238E27FC236}">
                <a16:creationId xmlns:a16="http://schemas.microsoft.com/office/drawing/2014/main" id="{ACEF8C91-D83B-7106-06FB-FE0BFF746452}"/>
              </a:ext>
            </a:extLst>
          </p:cNvPr>
          <p:cNvSpPr/>
          <p:nvPr/>
        </p:nvSpPr>
        <p:spPr>
          <a:xfrm>
            <a:off x="5961112" y="361528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9" name="楕円 18">
            <a:extLst>
              <a:ext uri="{FF2B5EF4-FFF2-40B4-BE49-F238E27FC236}">
                <a16:creationId xmlns:a16="http://schemas.microsoft.com/office/drawing/2014/main" id="{0D5C753D-6FA5-D885-4556-36DBA6D59D51}"/>
              </a:ext>
            </a:extLst>
          </p:cNvPr>
          <p:cNvSpPr/>
          <p:nvPr/>
        </p:nvSpPr>
        <p:spPr>
          <a:xfrm>
            <a:off x="3067733"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0" name="楕円 19">
            <a:extLst>
              <a:ext uri="{FF2B5EF4-FFF2-40B4-BE49-F238E27FC236}">
                <a16:creationId xmlns:a16="http://schemas.microsoft.com/office/drawing/2014/main" id="{46287547-15E5-7496-E06F-26ECC6EA0724}"/>
              </a:ext>
            </a:extLst>
          </p:cNvPr>
          <p:cNvSpPr/>
          <p:nvPr/>
        </p:nvSpPr>
        <p:spPr>
          <a:xfrm>
            <a:off x="4520952" y="3621379"/>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1" name="楕円 20">
            <a:extLst>
              <a:ext uri="{FF2B5EF4-FFF2-40B4-BE49-F238E27FC236}">
                <a16:creationId xmlns:a16="http://schemas.microsoft.com/office/drawing/2014/main" id="{E67E96E9-B10B-70C3-04CE-90BB2A411E7C}"/>
              </a:ext>
            </a:extLst>
          </p:cNvPr>
          <p:cNvSpPr/>
          <p:nvPr/>
        </p:nvSpPr>
        <p:spPr>
          <a:xfrm>
            <a:off x="112797" y="3625340"/>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2" name="正方形/長方形 21">
            <a:extLst>
              <a:ext uri="{FF2B5EF4-FFF2-40B4-BE49-F238E27FC236}">
                <a16:creationId xmlns:a16="http://schemas.microsoft.com/office/drawing/2014/main" id="{BCBCD9F3-8A83-24D3-FFB5-330C0A29AB19}"/>
              </a:ext>
            </a:extLst>
          </p:cNvPr>
          <p:cNvSpPr/>
          <p:nvPr/>
        </p:nvSpPr>
        <p:spPr>
          <a:xfrm>
            <a:off x="138850" y="4680596"/>
            <a:ext cx="9638686" cy="205976"/>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国際的な場での実践の取組例</a:t>
            </a:r>
          </a:p>
        </p:txBody>
      </p:sp>
      <p:sp>
        <p:nvSpPr>
          <p:cNvPr id="23" name="正方形/長方形 22">
            <a:extLst>
              <a:ext uri="{FF2B5EF4-FFF2-40B4-BE49-F238E27FC236}">
                <a16:creationId xmlns:a16="http://schemas.microsoft.com/office/drawing/2014/main" id="{6B916855-F995-4BE3-E259-5A783A9ADD76}"/>
              </a:ext>
            </a:extLst>
          </p:cNvPr>
          <p:cNvSpPr/>
          <p:nvPr/>
        </p:nvSpPr>
        <p:spPr>
          <a:xfrm>
            <a:off x="256610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＊＊＊＊＊＊＊（ニューヨーク）</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5943E812-C9B0-65D3-C87F-1A934C46AB3D}"/>
              </a:ext>
            </a:extLst>
          </p:cNvPr>
          <p:cNvSpPr/>
          <p:nvPr/>
        </p:nvSpPr>
        <p:spPr>
          <a:xfrm>
            <a:off x="705161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＊＊＊＊＊＊＊（ロンドン）</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6" name="テキスト ボックス 25">
            <a:extLst>
              <a:ext uri="{FF2B5EF4-FFF2-40B4-BE49-F238E27FC236}">
                <a16:creationId xmlns:a16="http://schemas.microsoft.com/office/drawing/2014/main" id="{2E73D436-FC0E-340B-B6F2-A88DE5ABAA54}"/>
              </a:ext>
            </a:extLst>
          </p:cNvPr>
          <p:cNvSpPr txBox="1"/>
          <p:nvPr/>
        </p:nvSpPr>
        <p:spPr>
          <a:xfrm>
            <a:off x="156033" y="1719875"/>
            <a:ext cx="7048099" cy="1200329"/>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・活動範囲</a:t>
            </a:r>
            <a:endParaRPr lang="en-US" altLang="ja-JP" sz="1200" dirty="0">
              <a:latin typeface="+mn-ea"/>
            </a:endParaRPr>
          </a:p>
          <a:p>
            <a:pPr marL="180000" indent="-180000"/>
            <a:r>
              <a:rPr lang="ja-JP" altLang="en-US" sz="1200" dirty="0">
                <a:latin typeface="+mn-ea"/>
              </a:rPr>
              <a:t>　・教育プログラムの実施</a:t>
            </a:r>
            <a:endParaRPr lang="en-US" altLang="ja-JP" sz="1200" dirty="0">
              <a:latin typeface="+mn-ea"/>
            </a:endParaRPr>
          </a:p>
          <a:p>
            <a:pPr marL="180000" indent="-180000"/>
            <a:r>
              <a:rPr lang="ja-JP" altLang="en-US" sz="1200" dirty="0">
                <a:latin typeface="+mn-ea"/>
              </a:rPr>
              <a:t>　・取組内容（産学官との連携）</a:t>
            </a:r>
            <a:endParaRPr lang="en-US" altLang="ja-JP" sz="1200" dirty="0">
              <a:latin typeface="+mn-ea"/>
            </a:endParaRPr>
          </a:p>
          <a:p>
            <a:pPr marL="180000" indent="-180000"/>
            <a:r>
              <a:rPr lang="ja-JP" altLang="en-US" sz="1200" dirty="0">
                <a:latin typeface="+mn-ea"/>
              </a:rPr>
              <a:t>　・広報・普及活動</a:t>
            </a:r>
            <a:endParaRPr lang="en-US" altLang="ja-JP" sz="1200" dirty="0">
              <a:latin typeface="+mn-ea"/>
            </a:endParaRPr>
          </a:p>
          <a:p>
            <a:endParaRPr lang="en-US" altLang="ja-JP" sz="1200" dirty="0">
              <a:latin typeface="+mn-ea"/>
            </a:endParaRPr>
          </a:p>
        </p:txBody>
      </p:sp>
      <p:sp>
        <p:nvSpPr>
          <p:cNvPr id="2" name="審査基準ア">
            <a:extLst>
              <a:ext uri="{FF2B5EF4-FFF2-40B4-BE49-F238E27FC236}">
                <a16:creationId xmlns:a16="http://schemas.microsoft.com/office/drawing/2014/main" id="{9AF55284-B668-99F1-4877-47E40DB28AB8}"/>
              </a:ext>
            </a:extLst>
          </p:cNvPr>
          <p:cNvSpPr/>
          <p:nvPr/>
        </p:nvSpPr>
        <p:spPr>
          <a:xfrm>
            <a:off x="3703246" y="2168478"/>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lang="ja-JP" altLang="en-US" dirty="0">
                <a:solidFill>
                  <a:sysClr val="windowText" lastClr="000000"/>
                </a:solidFill>
              </a:rPr>
              <a:t>キ</a:t>
            </a:r>
            <a:r>
              <a:rPr kumimoji="1" lang="en-US" altLang="ja-JP" sz="1100" dirty="0">
                <a:solidFill>
                  <a:sysClr val="windowText" lastClr="000000"/>
                </a:solidFill>
              </a:rPr>
              <a:t>】</a:t>
            </a:r>
            <a:r>
              <a:rPr kumimoji="1" lang="ja-JP" altLang="en-US" sz="1100" dirty="0">
                <a:solidFill>
                  <a:sysClr val="windowText" lastClr="000000"/>
                </a:solidFill>
              </a:rPr>
              <a:t>～</a:t>
            </a:r>
            <a:r>
              <a:rPr kumimoji="1" lang="en-US" altLang="ja-JP" sz="1100" dirty="0">
                <a:solidFill>
                  <a:sysClr val="windowText" lastClr="000000"/>
                </a:solidFill>
              </a:rPr>
              <a:t>【</a:t>
            </a:r>
            <a:r>
              <a:rPr kumimoji="1" lang="ja-JP" altLang="en-US" sz="1100" dirty="0">
                <a:solidFill>
                  <a:sysClr val="windowText" lastClr="000000"/>
                </a:solidFill>
              </a:rPr>
              <a:t>シ</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17" name="テキスト ボックス 16">
            <a:extLst>
              <a:ext uri="{FF2B5EF4-FFF2-40B4-BE49-F238E27FC236}">
                <a16:creationId xmlns:a16="http://schemas.microsoft.com/office/drawing/2014/main" id="{4F0B5E80-5DD6-CDBC-C933-8A6B7BE7ACB7}"/>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graphicFrame>
        <p:nvGraphicFramePr>
          <p:cNvPr id="27" name="表 26">
            <a:extLst>
              <a:ext uri="{FF2B5EF4-FFF2-40B4-BE49-F238E27FC236}">
                <a16:creationId xmlns:a16="http://schemas.microsoft.com/office/drawing/2014/main" id="{CEAEF97A-45A6-6D44-CB14-2569654E40F5}"/>
              </a:ext>
            </a:extLst>
          </p:cNvPr>
          <p:cNvGraphicFramePr>
            <a:graphicFrameLocks noGrp="1"/>
          </p:cNvGraphicFramePr>
          <p:nvPr>
            <p:extLst>
              <p:ext uri="{D42A27DB-BD31-4B8C-83A1-F6EECF244321}">
                <p14:modId xmlns:p14="http://schemas.microsoft.com/office/powerpoint/2010/main" val="2333455419"/>
              </p:ext>
            </p:extLst>
          </p:nvPr>
        </p:nvGraphicFramePr>
        <p:xfrm>
          <a:off x="7339889" y="1196752"/>
          <a:ext cx="2437647" cy="3393129"/>
        </p:xfrm>
        <a:graphic>
          <a:graphicData uri="http://schemas.openxmlformats.org/drawingml/2006/table">
            <a:tbl>
              <a:tblPr firstRow="1" bandRow="1">
                <a:tableStyleId>{93296810-A885-4BE3-A3E7-6D5BEEA58F35}</a:tableStyleId>
              </a:tblPr>
              <a:tblGrid>
                <a:gridCol w="1429535">
                  <a:extLst>
                    <a:ext uri="{9D8B030D-6E8A-4147-A177-3AD203B41FA5}">
                      <a16:colId xmlns:a16="http://schemas.microsoft.com/office/drawing/2014/main" val="907713519"/>
                    </a:ext>
                  </a:extLst>
                </a:gridCol>
                <a:gridCol w="1008112">
                  <a:extLst>
                    <a:ext uri="{9D8B030D-6E8A-4147-A177-3AD203B41FA5}">
                      <a16:colId xmlns:a16="http://schemas.microsoft.com/office/drawing/2014/main" val="2856900055"/>
                    </a:ext>
                  </a:extLst>
                </a:gridCol>
              </a:tblGrid>
              <a:tr h="152797">
                <a:tc>
                  <a:txBody>
                    <a:bodyPr/>
                    <a:lstStyle/>
                    <a:p>
                      <a:pPr algn="ctr"/>
                      <a:r>
                        <a:rPr kumimoji="1" lang="ja-JP" altLang="en-US" sz="1050" dirty="0">
                          <a:solidFill>
                            <a:schemeClr val="bg1"/>
                          </a:solidFill>
                        </a:rPr>
                        <a:t>成果目標</a:t>
                      </a:r>
                    </a:p>
                  </a:txBody>
                  <a:tcPr anchor="ctr"/>
                </a:tc>
                <a:tc>
                  <a:txBody>
                    <a:bodyPr/>
                    <a:lstStyle/>
                    <a:p>
                      <a:pPr algn="ctr"/>
                      <a:r>
                        <a:rPr kumimoji="1" lang="ja-JP" altLang="en-US" sz="1050" dirty="0">
                          <a:solidFill>
                            <a:schemeClr val="bg1"/>
                          </a:solidFill>
                        </a:rPr>
                        <a:t>目標値</a:t>
                      </a:r>
                    </a:p>
                  </a:txBody>
                  <a:tcPr anchor="ctr"/>
                </a:tc>
                <a:extLst>
                  <a:ext uri="{0D108BD9-81ED-4DB2-BD59-A6C34878D82A}">
                    <a16:rowId xmlns:a16="http://schemas.microsoft.com/office/drawing/2014/main" val="2683756313"/>
                  </a:ext>
                </a:extLst>
              </a:tr>
              <a:tr h="628334">
                <a:tc>
                  <a:txBody>
                    <a:bodyPr/>
                    <a:lstStyle/>
                    <a:p>
                      <a:r>
                        <a:rPr kumimoji="1" lang="ja-JP" altLang="en-US" sz="1000" dirty="0"/>
                        <a:t>（例）育成プログラムの開発・実証・実装数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605580641"/>
                  </a:ext>
                </a:extLst>
              </a:tr>
              <a:tr h="628334">
                <a:tc>
                  <a:txBody>
                    <a:bodyPr/>
                    <a:lstStyle/>
                    <a:p>
                      <a:r>
                        <a:rPr kumimoji="1" lang="ja-JP" altLang="en-US" sz="1000" dirty="0"/>
                        <a:t>（例）国内外の教育機関・企業・団体等との連携数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108226004"/>
                  </a:ext>
                </a:extLst>
              </a:tr>
              <a:tr h="628333">
                <a:tc>
                  <a:txBody>
                    <a:bodyPr/>
                    <a:lstStyle/>
                    <a:p>
                      <a:r>
                        <a:rPr kumimoji="1" lang="ja-JP" altLang="en-US" sz="1000" dirty="0"/>
                        <a:t>（例）育成プログラムの実証に参加した育成者数</a:t>
                      </a:r>
                    </a:p>
                  </a:txBody>
                  <a:tcPr anchor="ctr"/>
                </a:tc>
                <a:tc>
                  <a:txBody>
                    <a:bodyPr/>
                    <a:lstStyle/>
                    <a:p>
                      <a:pPr algn="r"/>
                      <a:r>
                        <a:rPr kumimoji="1" lang="ja-JP" altLang="en-US" sz="1000" dirty="0"/>
                        <a:t>３年目：△人</a:t>
                      </a:r>
                      <a:endParaRPr kumimoji="1" lang="en-US" altLang="ja-JP" sz="1000" dirty="0"/>
                    </a:p>
                    <a:p>
                      <a:pPr algn="r"/>
                      <a:r>
                        <a:rPr kumimoji="1" lang="ja-JP" altLang="en-US" sz="1000" dirty="0"/>
                        <a:t>５年目</a:t>
                      </a:r>
                      <a:r>
                        <a:rPr kumimoji="1" lang="ja-JP" altLang="en-US" sz="1000"/>
                        <a:t>：○人</a:t>
                      </a:r>
                      <a:endParaRPr kumimoji="1" lang="en-US" altLang="ja-JP" sz="1000" dirty="0"/>
                    </a:p>
                  </a:txBody>
                  <a:tcPr anchor="ctr"/>
                </a:tc>
                <a:extLst>
                  <a:ext uri="{0D108BD9-81ED-4DB2-BD59-A6C34878D82A}">
                    <a16:rowId xmlns:a16="http://schemas.microsoft.com/office/drawing/2014/main" val="3232889896"/>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626392488"/>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2971223692"/>
                  </a:ext>
                </a:extLst>
              </a:tr>
            </a:tbl>
          </a:graphicData>
        </a:graphic>
      </p:graphicFrame>
      <p:sp>
        <p:nvSpPr>
          <p:cNvPr id="28" name="テキスト ボックス 27">
            <a:extLst>
              <a:ext uri="{FF2B5EF4-FFF2-40B4-BE49-F238E27FC236}">
                <a16:creationId xmlns:a16="http://schemas.microsoft.com/office/drawing/2014/main" id="{F95B7F3F-9A58-7CAB-6F9D-98C265374279}"/>
              </a:ext>
            </a:extLst>
          </p:cNvPr>
          <p:cNvSpPr txBox="1"/>
          <p:nvPr/>
        </p:nvSpPr>
        <p:spPr>
          <a:xfrm>
            <a:off x="7537760" y="4067018"/>
            <a:ext cx="2168416" cy="553998"/>
          </a:xfrm>
          <a:prstGeom prst="rect">
            <a:avLst/>
          </a:prstGeom>
          <a:noFill/>
        </p:spPr>
        <p:txBody>
          <a:bodyPr wrap="square" rtlCol="0">
            <a:spAutoFit/>
          </a:bodyPr>
          <a:lstStyle/>
          <a:p>
            <a:r>
              <a:rPr kumimoji="1" lang="en-US" altLang="ja-JP" sz="1000" dirty="0"/>
              <a:t>※</a:t>
            </a:r>
            <a:r>
              <a:rPr kumimoji="1" lang="ja-JP" altLang="en-US" sz="1000" dirty="0"/>
              <a:t>目標値</a:t>
            </a:r>
            <a:r>
              <a:rPr lang="ja-JP" altLang="en-US" sz="1000" dirty="0"/>
              <a:t>は３年目時点、５年目時点それぞれ記載してください。</a:t>
            </a:r>
            <a:r>
              <a:rPr kumimoji="1" lang="ja-JP" altLang="en-US" sz="1000" dirty="0"/>
              <a:t>適宜行を追加してください</a:t>
            </a:r>
          </a:p>
        </p:txBody>
      </p:sp>
    </p:spTree>
    <p:extLst>
      <p:ext uri="{BB962C8B-B14F-4D97-AF65-F5344CB8AC3E}">
        <p14:creationId xmlns:p14="http://schemas.microsoft.com/office/powerpoint/2010/main" val="208623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7C314-100D-9FC6-8B51-2C1A745722E0}"/>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1209310B-A230-4326-CA81-1DEC2E187DF5}"/>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603D5ECB-E4E9-4AF1-2599-882D1D39B306}"/>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5E5EE0EC-2E22-ED5F-A311-521997C1E2F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B8EDE168-D657-355B-DB07-85E39E3376BD}"/>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A35D6163-65D4-9096-CE32-3C4ACAA2FE63}"/>
              </a:ext>
            </a:extLst>
          </p:cNvPr>
          <p:cNvSpPr/>
          <p:nvPr/>
        </p:nvSpPr>
        <p:spPr>
          <a:xfrm>
            <a:off x="720778"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41" name="正方形/長方形 40">
            <a:extLst>
              <a:ext uri="{FF2B5EF4-FFF2-40B4-BE49-F238E27FC236}">
                <a16:creationId xmlns:a16="http://schemas.microsoft.com/office/drawing/2014/main" id="{B6D2BEBD-ACBD-A271-6615-D2383B443675}"/>
              </a:ext>
            </a:extLst>
          </p:cNvPr>
          <p:cNvSpPr/>
          <p:nvPr/>
        </p:nvSpPr>
        <p:spPr>
          <a:xfrm>
            <a:off x="5092978"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5" name="正方形/長方形 4">
            <a:extLst>
              <a:ext uri="{FF2B5EF4-FFF2-40B4-BE49-F238E27FC236}">
                <a16:creationId xmlns:a16="http://schemas.microsoft.com/office/drawing/2014/main" id="{6997412C-4D63-BFAB-DBD5-204755DF4C4E}"/>
              </a:ext>
            </a:extLst>
          </p:cNvPr>
          <p:cNvSpPr/>
          <p:nvPr/>
        </p:nvSpPr>
        <p:spPr>
          <a:xfrm>
            <a:off x="128464" y="908720"/>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実　　施　　体　　制</a:t>
            </a:r>
          </a:p>
        </p:txBody>
      </p:sp>
      <p:sp>
        <p:nvSpPr>
          <p:cNvPr id="22" name="正方形/長方形 21">
            <a:extLst>
              <a:ext uri="{FF2B5EF4-FFF2-40B4-BE49-F238E27FC236}">
                <a16:creationId xmlns:a16="http://schemas.microsoft.com/office/drawing/2014/main" id="{06B364EC-F11A-B6A6-0BFD-50537EF812DD}"/>
              </a:ext>
            </a:extLst>
          </p:cNvPr>
          <p:cNvSpPr/>
          <p:nvPr/>
        </p:nvSpPr>
        <p:spPr>
          <a:xfrm>
            <a:off x="128464" y="4680596"/>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中核となる指導者等</a:t>
            </a:r>
          </a:p>
        </p:txBody>
      </p:sp>
      <p:sp>
        <p:nvSpPr>
          <p:cNvPr id="23" name="正方形/長方形 22">
            <a:extLst>
              <a:ext uri="{FF2B5EF4-FFF2-40B4-BE49-F238E27FC236}">
                <a16:creationId xmlns:a16="http://schemas.microsoft.com/office/drawing/2014/main" id="{B7ABC13F-509C-1628-E84C-5462820DC5EE}"/>
              </a:ext>
            </a:extLst>
          </p:cNvPr>
          <p:cNvSpPr/>
          <p:nvPr/>
        </p:nvSpPr>
        <p:spPr>
          <a:xfrm>
            <a:off x="255572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　＊＊（日本）</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（作家、デザイナー）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E477A633-C7D3-96F4-DE4B-7593D7E3B760}"/>
              </a:ext>
            </a:extLst>
          </p:cNvPr>
          <p:cNvSpPr/>
          <p:nvPr/>
        </p:nvSpPr>
        <p:spPr>
          <a:xfrm>
            <a:off x="704123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＊＊＊・＊＊＊＊（アメリカ）</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（プロデューサー）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 name="テキスト ボックス 1">
            <a:extLst>
              <a:ext uri="{FF2B5EF4-FFF2-40B4-BE49-F238E27FC236}">
                <a16:creationId xmlns:a16="http://schemas.microsoft.com/office/drawing/2014/main" id="{055E6264-ACDC-7F6D-D354-FE9911EE08D1}"/>
              </a:ext>
            </a:extLst>
          </p:cNvPr>
          <p:cNvSpPr txBox="1"/>
          <p:nvPr/>
        </p:nvSpPr>
        <p:spPr>
          <a:xfrm>
            <a:off x="131664" y="1360344"/>
            <a:ext cx="9649072" cy="1384995"/>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・体制構築</a:t>
            </a:r>
            <a:endParaRPr lang="en-US" altLang="ja-JP" sz="1200" dirty="0">
              <a:latin typeface="+mn-ea"/>
            </a:endParaRPr>
          </a:p>
          <a:p>
            <a:pPr marL="180000" indent="-180000"/>
            <a:r>
              <a:rPr lang="ja-JP" altLang="en-US" sz="1200" dirty="0">
                <a:latin typeface="+mn-ea"/>
              </a:rPr>
              <a:t>　・産学官との連携</a:t>
            </a:r>
            <a:endParaRPr lang="en-US" altLang="ja-JP" sz="1200" dirty="0">
              <a:latin typeface="+mn-ea"/>
            </a:endParaRPr>
          </a:p>
          <a:p>
            <a:pPr marL="180000" indent="-180000"/>
            <a:r>
              <a:rPr lang="ja-JP" altLang="en-US" sz="1200" dirty="0">
                <a:latin typeface="+mn-ea"/>
              </a:rPr>
              <a:t>　・国際的なネットワーク</a:t>
            </a:r>
            <a:endParaRPr lang="en-US" altLang="ja-JP" sz="1200" dirty="0">
              <a:latin typeface="+mn-ea"/>
            </a:endParaRPr>
          </a:p>
          <a:p>
            <a:pPr marL="180000" indent="-180000"/>
            <a:r>
              <a:rPr lang="ja-JP" altLang="en-US" sz="1200" dirty="0">
                <a:latin typeface="+mn-ea"/>
              </a:rPr>
              <a:t>　・国内外の関係機関や専門家等からの評価</a:t>
            </a:r>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7" name="審査基準ア">
            <a:extLst>
              <a:ext uri="{FF2B5EF4-FFF2-40B4-BE49-F238E27FC236}">
                <a16:creationId xmlns:a16="http://schemas.microsoft.com/office/drawing/2014/main" id="{E61510AE-28E3-49EF-8AE1-5E266DF5B1CF}"/>
              </a:ext>
            </a:extLst>
          </p:cNvPr>
          <p:cNvSpPr/>
          <p:nvPr/>
        </p:nvSpPr>
        <p:spPr>
          <a:xfrm>
            <a:off x="3512840" y="1910225"/>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kumimoji="1" lang="ja-JP" altLang="en-US" sz="1100" dirty="0">
                <a:solidFill>
                  <a:sysClr val="windowText" lastClr="000000"/>
                </a:solidFill>
              </a:rPr>
              <a:t>イ</a:t>
            </a:r>
            <a:r>
              <a:rPr kumimoji="1" lang="en-US" altLang="ja-JP" sz="1100" dirty="0">
                <a:solidFill>
                  <a:sysClr val="windowText" lastClr="000000"/>
                </a:solidFill>
              </a:rPr>
              <a:t>】【</a:t>
            </a:r>
            <a:r>
              <a:rPr kumimoji="1" lang="ja-JP" altLang="en-US" sz="1100" dirty="0">
                <a:solidFill>
                  <a:sysClr val="windowText" lastClr="000000"/>
                </a:solidFill>
              </a:rPr>
              <a:t>オ</a:t>
            </a:r>
            <a:r>
              <a:rPr kumimoji="1" lang="en-US" altLang="ja-JP" sz="1100" dirty="0">
                <a:solidFill>
                  <a:sysClr val="windowText" lastClr="000000"/>
                </a:solidFill>
              </a:rPr>
              <a:t>】【</a:t>
            </a:r>
            <a:r>
              <a:rPr kumimoji="1" lang="ja-JP" altLang="en-US" sz="1100" dirty="0">
                <a:solidFill>
                  <a:sysClr val="windowText" lastClr="000000"/>
                </a:solidFill>
              </a:rPr>
              <a:t>ケ</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8" name="審査基準ア">
            <a:extLst>
              <a:ext uri="{FF2B5EF4-FFF2-40B4-BE49-F238E27FC236}">
                <a16:creationId xmlns:a16="http://schemas.microsoft.com/office/drawing/2014/main" id="{E61510AE-28E3-49EF-8AE1-5E266DF5B1CF}"/>
              </a:ext>
            </a:extLst>
          </p:cNvPr>
          <p:cNvSpPr/>
          <p:nvPr/>
        </p:nvSpPr>
        <p:spPr>
          <a:xfrm>
            <a:off x="3866001" y="5059055"/>
            <a:ext cx="2023103"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kumimoji="1" lang="ja-JP" altLang="en-US" sz="1100" dirty="0">
                <a:solidFill>
                  <a:sysClr val="windowText" lastClr="000000"/>
                </a:solidFill>
              </a:rPr>
              <a:t>ク</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9" name="テキスト ボックス 8">
            <a:extLst>
              <a:ext uri="{FF2B5EF4-FFF2-40B4-BE49-F238E27FC236}">
                <a16:creationId xmlns:a16="http://schemas.microsoft.com/office/drawing/2014/main" id="{425A1977-CA13-F699-3C04-6D8A11DF606D}"/>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333014280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15989</TotalTime>
  <Words>1965</Words>
  <Application>Microsoft Office PowerPoint</Application>
  <PresentationFormat>A4 210 x 297 mm</PresentationFormat>
  <Paragraphs>120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Meiryo UI</vt:lpstr>
      <vt:lpstr>メイリオ</vt:lpstr>
      <vt:lpstr>游ゴシック</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ogiyama junna</cp:lastModifiedBy>
  <cp:revision>309</cp:revision>
  <cp:lastPrinted>2025-04-15T06:30:13Z</cp:lastPrinted>
  <dcterms:created xsi:type="dcterms:W3CDTF">2015-11-11T08:20:08Z</dcterms:created>
  <dcterms:modified xsi:type="dcterms:W3CDTF">2025-04-16T02:40:06Z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