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319" r:id="rId2"/>
    <p:sldId id="345" r:id="rId3"/>
    <p:sldId id="348" r:id="rId4"/>
    <p:sldId id="350" r:id="rId5"/>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FFF2D9"/>
    <a:srgbClr val="FFEDC9"/>
    <a:srgbClr val="FFE4AF"/>
    <a:srgbClr val="EF9694"/>
    <a:srgbClr val="EF476F"/>
    <a:srgbClr val="118BB2"/>
    <a:srgbClr val="073B4C"/>
    <a:srgbClr val="A3E7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9" autoAdjust="0"/>
    <p:restoredTop sz="95214" autoAdjust="0"/>
  </p:normalViewPr>
  <p:slideViewPr>
    <p:cSldViewPr>
      <p:cViewPr varScale="1">
        <p:scale>
          <a:sx n="99" d="100"/>
          <a:sy n="99" d="100"/>
        </p:scale>
        <p:origin x="192" y="4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F893972C-6349-5B45-BD57-C385996E391C}"/>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9609228-1233-8CA1-CBB3-EF6F8A48A85E}"/>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5C93B0C3-3442-4C08-A236-88429DCE3294}" type="datetimeFigureOut">
              <a:rPr kumimoji="1" lang="ja-JP" altLang="en-US" smtClean="0"/>
              <a:t>2026/4/14</a:t>
            </a:fld>
            <a:endParaRPr kumimoji="1" lang="ja-JP" altLang="en-US"/>
          </a:p>
        </p:txBody>
      </p:sp>
      <p:sp>
        <p:nvSpPr>
          <p:cNvPr id="4" name="フッター プレースホルダー 3">
            <a:extLst>
              <a:ext uri="{FF2B5EF4-FFF2-40B4-BE49-F238E27FC236}">
                <a16:creationId xmlns:a16="http://schemas.microsoft.com/office/drawing/2014/main" id="{E65B8E52-D051-415D-455F-B0C9BA9F851D}"/>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FB0D94E-22D3-15D2-E26A-30D7D76C5C94}"/>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CAC0DAF-9224-4241-974B-761E466C65C2}" type="slidenum">
              <a:rPr kumimoji="1" lang="ja-JP" altLang="en-US" smtClean="0"/>
              <a:t>‹#›</a:t>
            </a:fld>
            <a:endParaRPr kumimoji="1" lang="ja-JP" altLang="en-US"/>
          </a:p>
        </p:txBody>
      </p:sp>
    </p:spTree>
    <p:extLst>
      <p:ext uri="{BB962C8B-B14F-4D97-AF65-F5344CB8AC3E}">
        <p14:creationId xmlns:p14="http://schemas.microsoft.com/office/powerpoint/2010/main" val="25621407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7D57A1B-6562-4CEC-A40E-B98327757B9A}" type="datetimeFigureOut">
              <a:rPr kumimoji="1" lang="ja-JP" altLang="en-US" smtClean="0"/>
              <a:t>2026/4/14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DF53C22-CD34-4560-BB99-BDD16813C96D}" type="datetime1">
              <a:rPr kumimoji="1" lang="ja-JP" altLang="en-US" smtClean="0"/>
              <a:t>2026/4/14</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64E666E-968A-4E7C-A619-7965911B92D1}" type="datetime1">
              <a:rPr kumimoji="1" lang="ja-JP" altLang="en-US" smtClean="0"/>
              <a:t>2026/4/14</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593D11-A4D9-4F10-A087-04F381B67CCB}" type="datetime1">
              <a:rPr kumimoji="1" lang="ja-JP" altLang="en-US" smtClean="0"/>
              <a:t>2026/4/14</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CFE3083-9A61-447E-8ECE-7E1B59BD42BE}" type="datetime1">
              <a:rPr kumimoji="1" lang="ja-JP" altLang="en-US" smtClean="0"/>
              <a:t>2026/4/14</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D7DAF28-9019-4991-93B4-04098329C3A3}" type="datetime1">
              <a:rPr kumimoji="1" lang="ja-JP" altLang="en-US" smtClean="0"/>
              <a:t>2026/4/14</a:t>
            </a:fld>
            <a:endParaRPr kumimoji="1" lang="ja-JP" altLang="en-US" dirty="0"/>
          </a:p>
        </p:txBody>
      </p:sp>
      <p:sp>
        <p:nvSpPr>
          <p:cNvPr id="5" name="フッター プレースホルダー 4"/>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683F2EE-D2CC-48D0-8BB1-F59D25944E75}" type="datetime1">
              <a:rPr kumimoji="1" lang="ja-JP" altLang="en-US" smtClean="0"/>
              <a:t>2026/4/14</a:t>
            </a:fld>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D378A17-88F5-47A1-8FC2-DC3A61A7FEFF}" type="datetime1">
              <a:rPr kumimoji="1" lang="ja-JP" altLang="en-US" smtClean="0"/>
              <a:t>2026/4/14</a:t>
            </a:fld>
            <a:endParaRPr kumimoji="1" lang="ja-JP" altLang="en-US" dirty="0"/>
          </a:p>
        </p:txBody>
      </p:sp>
      <p:sp>
        <p:nvSpPr>
          <p:cNvPr id="8" name="フッター プレースホルダー 7"/>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0550504-98BC-43AF-9B5E-FEC20C84D1C4}" type="datetime1">
              <a:rPr kumimoji="1" lang="ja-JP" altLang="en-US" smtClean="0"/>
              <a:t>2026/4/14</a:t>
            </a:fld>
            <a:endParaRPr kumimoji="1" lang="ja-JP" altLang="en-US" dirty="0"/>
          </a:p>
        </p:txBody>
      </p:sp>
      <p:sp>
        <p:nvSpPr>
          <p:cNvPr id="4" name="フッター プレースホルダー 3"/>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E1341AC-8969-4D5C-808C-B114D3DA73E5}" type="datetime1">
              <a:rPr kumimoji="1" lang="ja-JP" altLang="en-US" smtClean="0"/>
              <a:t>2026/4/14</a:t>
            </a:fld>
            <a:endParaRPr kumimoji="1" lang="ja-JP" altLang="en-US" dirty="0"/>
          </a:p>
        </p:txBody>
      </p:sp>
      <p:sp>
        <p:nvSpPr>
          <p:cNvPr id="3" name="フッター プレースホルダー 2"/>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3AE3750-5DD0-4408-8499-ECB15CACFD8E}" type="datetime1">
              <a:rPr kumimoji="1" lang="ja-JP" altLang="en-US" smtClean="0"/>
              <a:t>2026/4/14</a:t>
            </a:fld>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A75C337-B62F-4BE9-A10D-94CD70E21A7E}" type="datetime1">
              <a:rPr kumimoji="1" lang="ja-JP" altLang="en-US" smtClean="0"/>
              <a:t>2026/4/14</a:t>
            </a:fld>
            <a:endParaRPr kumimoji="1" lang="ja-JP" altLang="en-US" dirty="0"/>
          </a:p>
        </p:txBody>
      </p:sp>
      <p:sp>
        <p:nvSpPr>
          <p:cNvPr id="6" name="フッター プレースホルダー 5"/>
          <p:cNvSpPr>
            <a:spLocks noGrp="1"/>
          </p:cNvSpPr>
          <p:nvPr>
            <p:ph type="ftr" sz="quarter" idx="11"/>
          </p:nvPr>
        </p:nvSpPr>
        <p:spPr/>
        <p:txBody>
          <a:bodyPr/>
          <a:lstStyle/>
          <a:p>
            <a:r>
              <a:rPr kumimoji="1" lang="ja-JP" altLang="en-US"/>
              <a:t>団体名： （フッター機能で入力） 、プロジェクト名：（フッター機能で入力）</a:t>
            </a:r>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7CEFE-546D-4D05-B53E-59F01D7AAFEC}" type="datetime1">
              <a:rPr kumimoji="1" lang="ja-JP" altLang="en-US" smtClean="0"/>
              <a:t>2026/4/14</a:t>
            </a:fld>
            <a:endParaRPr kumimoji="1" lang="ja-JP" altLang="en-US" dirty="0"/>
          </a:p>
        </p:txBody>
      </p:sp>
      <p:sp>
        <p:nvSpPr>
          <p:cNvPr id="5" name="フッター プレースホルダー 4"/>
          <p:cNvSpPr>
            <a:spLocks noGrp="1"/>
          </p:cNvSpPr>
          <p:nvPr>
            <p:ph type="ftr" sz="quarter" idx="3"/>
          </p:nvPr>
        </p:nvSpPr>
        <p:spPr>
          <a:xfrm>
            <a:off x="6267145"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ja-JP" altLang="en-US"/>
              <a:t>団体名： （フッター機能で入力） 、プロジェクト名：（フッター機能で入力）</a:t>
            </a:r>
            <a:endParaRPr kumimoji="1" lang="ja-JP" altLang="en-US" dirty="0"/>
          </a:p>
        </p:txBody>
      </p:sp>
      <p:sp>
        <p:nvSpPr>
          <p:cNvPr id="6" name="スライド番号プレースホルダー 5"/>
          <p:cNvSpPr>
            <a:spLocks noGrp="1"/>
          </p:cNvSpPr>
          <p:nvPr>
            <p:ph type="sldNum" sz="quarter" idx="4"/>
          </p:nvPr>
        </p:nvSpPr>
        <p:spPr>
          <a:xfrm>
            <a:off x="3381222"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mj-ea"/>
              </a:rPr>
              <a:t>令和２年度</a:t>
            </a:r>
            <a:r>
              <a:rPr lang="ja-JP" altLang="en-US" sz="1100" spc="-120" dirty="0">
                <a:solidFill>
                  <a:schemeClr val="bg1"/>
                </a:solidFill>
                <a:latin typeface="+mj-ea"/>
              </a:rPr>
              <a:t>「就職・転職支援のための大学リカレント教育推進事業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」企画提案書（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a:solidFill>
                  <a:schemeClr val="bg1"/>
                </a:solidFill>
                <a:latin typeface="+mj-ea"/>
              </a:rPr>
              <a:t>(P</a:t>
            </a:r>
            <a:fld id="{7DF22854-5471-4D76-A61C-50AF16AABE74}" type="slidenum">
              <a:rPr lang="en-US" altLang="ja-JP" sz="1100" spc="-120" smtClean="0">
                <a:solidFill>
                  <a:schemeClr val="bg1"/>
                </a:solidFill>
                <a:latin typeface="+mj-ea"/>
              </a:rPr>
              <a:pPr algn="ctr"/>
              <a:t>1</a:t>
            </a:fld>
            <a:r>
              <a:rPr lang="en-US" altLang="ja-JP" sz="1100" spc="-120" dirty="0">
                <a:solidFill>
                  <a:schemeClr val="bg1"/>
                </a:solidFill>
                <a:latin typeface="+mj-ea"/>
              </a:rPr>
              <a:t>)</a:t>
            </a:r>
            <a:endParaRPr kumimoji="1" lang="ja-JP" altLang="en-US" sz="1100" dirty="0">
              <a:solidFill>
                <a:schemeClr val="bg1"/>
              </a:solidFill>
              <a:latin typeface="+mj-ea"/>
              <a:ea typeface="+mj-ea"/>
            </a:endParaRPr>
          </a:p>
        </p:txBody>
      </p:sp>
      <p:sp>
        <p:nvSpPr>
          <p:cNvPr id="3" name="フッター プレースホルダー 6">
            <a:extLst>
              <a:ext uri="{FF2B5EF4-FFF2-40B4-BE49-F238E27FC236}">
                <a16:creationId xmlns:a16="http://schemas.microsoft.com/office/drawing/2014/main" id="{05712F09-4A87-6CA6-F926-1AA316CFAC25}"/>
              </a:ext>
            </a:extLst>
          </p:cNvPr>
          <p:cNvSpPr>
            <a:spLocks noGrp="1"/>
          </p:cNvSpPr>
          <p:nvPr>
            <p:ph type="ftr" sz="quarter" idx="11"/>
          </p:nvPr>
        </p:nvSpPr>
        <p:spPr>
          <a:xfrm>
            <a:off x="495300" y="6520259"/>
            <a:ext cx="8915400" cy="365125"/>
          </a:xfrm>
        </p:spPr>
        <p:txBody>
          <a:bodyPr/>
          <a:lstStyle/>
          <a:p>
            <a:r>
              <a:rPr kumimoji="1" lang="ja-JP" altLang="en-US" dirty="0"/>
              <a:t>団体名： （フッター機能で入力） 、プロジェクト名：（フッター機能で入力）</a:t>
            </a:r>
          </a:p>
        </p:txBody>
      </p:sp>
      <p:sp>
        <p:nvSpPr>
          <p:cNvPr id="4" name="テキスト ボックス 3">
            <a:extLst>
              <a:ext uri="{FF2B5EF4-FFF2-40B4-BE49-F238E27FC236}">
                <a16:creationId xmlns:a16="http://schemas.microsoft.com/office/drawing/2014/main" id="{E2F433D7-4F79-2B3A-360D-3C165FBD17CC}"/>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rPr>
              <a:t>←フッターを以後のページ全てに必ず記入</a:t>
            </a:r>
          </a:p>
        </p:txBody>
      </p:sp>
      <p:sp>
        <p:nvSpPr>
          <p:cNvPr id="6" name="正方形/長方形 5">
            <a:extLst>
              <a:ext uri="{FF2B5EF4-FFF2-40B4-BE49-F238E27FC236}">
                <a16:creationId xmlns:a16="http://schemas.microsoft.com/office/drawing/2014/main" id="{C4EDE1C4-F397-7BED-9FC1-C36B0B4317BF}"/>
              </a:ext>
            </a:extLst>
          </p:cNvPr>
          <p:cNvSpPr/>
          <p:nvPr/>
        </p:nvSpPr>
        <p:spPr>
          <a:xfrm>
            <a:off x="-1" y="323555"/>
            <a:ext cx="9906001" cy="914401"/>
          </a:xfrm>
          <a:prstGeom prst="rect">
            <a:avLst/>
          </a:prstGeom>
          <a:solidFill>
            <a:schemeClr val="accent3">
              <a:lumMod val="50000"/>
            </a:schemeClr>
          </a:solidFill>
          <a:ln w="12700" cap="flat" cmpd="sng" algn="ctr">
            <a:noFill/>
            <a:prstDash val="solid"/>
            <a:miter lim="800000"/>
          </a:ln>
          <a:effectLst/>
        </p:spPr>
        <p:txBody>
          <a:bodyPr rtlCol="0" anchor="ctr"/>
          <a:lstStyle/>
          <a:p>
            <a:pPr marL="0" marR="0" lvl="0" indent="0" defTabSz="457200" eaLnBrk="1" fontAlgn="auto" latinLnBrk="0" hangingPunct="1">
              <a:lnSpc>
                <a:spcPct val="100000"/>
              </a:lnSpc>
              <a:spcBef>
                <a:spcPts val="0"/>
              </a:spcBef>
              <a:spcAft>
                <a:spcPts val="0"/>
              </a:spcAft>
              <a:buClrTx/>
              <a:buSzTx/>
              <a:buFontTx/>
              <a:buNone/>
              <a:tabLst/>
              <a:defRPr/>
            </a:pPr>
            <a:endParaRPr kumimoji="0" lang="en-US" altLang="ja-JP" sz="1600" b="0" i="0" u="none" strike="noStrike" kern="0" cap="none" spc="-120" normalizeH="0" baseline="0" noProof="0" dirty="0">
              <a:ln>
                <a:noFill/>
              </a:ln>
              <a:solidFill>
                <a:prstClr val="white"/>
              </a:solidFill>
              <a:effectLst/>
              <a:uLnTx/>
              <a:uFillTx/>
              <a:latin typeface="+mn-ea"/>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120" normalizeH="0" baseline="0" noProof="0" dirty="0">
                <a:ln>
                  <a:noFill/>
                </a:ln>
                <a:solidFill>
                  <a:prstClr val="white"/>
                </a:solidFill>
                <a:effectLst/>
                <a:uLnTx/>
                <a:uFillTx/>
                <a:latin typeface="+mn-ea"/>
              </a:rPr>
              <a:t> 文化芸術活動基盤強化基金</a:t>
            </a: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2000" kern="0" spc="-120" dirty="0">
                <a:solidFill>
                  <a:prstClr val="white"/>
                </a:solidFill>
                <a:latin typeface="+mn-ea"/>
              </a:rPr>
              <a:t> </a:t>
            </a:r>
            <a:r>
              <a:rPr kumimoji="0" lang="ja-JP" altLang="en-US" sz="2000" b="0" i="0" u="none" strike="noStrike" kern="0" cap="none" spc="-120" normalizeH="0" baseline="0" noProof="0" dirty="0">
                <a:ln>
                  <a:noFill/>
                </a:ln>
                <a:solidFill>
                  <a:prstClr val="white"/>
                </a:solidFill>
                <a:effectLst/>
                <a:uLnTx/>
                <a:uFillTx/>
                <a:latin typeface="+mn-ea"/>
              </a:rPr>
              <a:t>クリエイター</a:t>
            </a:r>
            <a:r>
              <a:rPr kumimoji="0" lang="ja-JP" altLang="en-US" sz="2000" kern="0" spc="-120" dirty="0">
                <a:solidFill>
                  <a:prstClr val="white"/>
                </a:solidFill>
                <a:latin typeface="+mn-ea"/>
              </a:rPr>
              <a:t>等育成支援</a:t>
            </a:r>
            <a:r>
              <a:rPr kumimoji="0" lang="ja-JP" altLang="en-US" sz="2000" b="0" i="0" u="none" strike="noStrike" kern="0" cap="none" spc="-120" normalizeH="0" baseline="0" noProof="0" dirty="0">
                <a:ln>
                  <a:noFill/>
                </a:ln>
                <a:solidFill>
                  <a:prstClr val="white"/>
                </a:solidFill>
                <a:effectLst/>
                <a:uLnTx/>
                <a:uFillTx/>
                <a:latin typeface="+mn-ea"/>
              </a:rPr>
              <a:t>（コンテンツ制作・発信を支える中核的専門人材育成・確保等）</a:t>
            </a:r>
            <a:endParaRPr kumimoji="0" lang="ja-JP" altLang="en-US" sz="2000" b="1" i="0" u="none" strike="noStrike" kern="0" cap="none" spc="0" normalizeH="0" baseline="0" noProof="0" dirty="0">
              <a:ln>
                <a:noFill/>
              </a:ln>
              <a:solidFill>
                <a:prstClr val="white"/>
              </a:solidFill>
              <a:effectLst/>
              <a:uLnTx/>
              <a:uFillTx/>
              <a:latin typeface="+mn-ea"/>
            </a:endParaRPr>
          </a:p>
        </p:txBody>
      </p:sp>
      <p:sp>
        <p:nvSpPr>
          <p:cNvPr id="7" name="テキスト ボックス 6">
            <a:extLst>
              <a:ext uri="{FF2B5EF4-FFF2-40B4-BE49-F238E27FC236}">
                <a16:creationId xmlns:a16="http://schemas.microsoft.com/office/drawing/2014/main" id="{CDEB13E8-6E44-CA36-74F6-17208CB25169}"/>
              </a:ext>
            </a:extLst>
          </p:cNvPr>
          <p:cNvSpPr txBox="1"/>
          <p:nvPr/>
        </p:nvSpPr>
        <p:spPr>
          <a:xfrm>
            <a:off x="678790" y="1854116"/>
            <a:ext cx="8378666" cy="3970318"/>
          </a:xfrm>
          <a:prstGeom prst="rect">
            <a:avLst/>
          </a:prstGeom>
          <a:noFill/>
          <a:ln>
            <a:solidFill>
              <a:srgbClr val="024FA1">
                <a:lumMod val="40000"/>
                <a:lumOff val="60000"/>
              </a:srgbClr>
            </a:solidFill>
            <a:prstDash val="dash"/>
          </a:ln>
        </p:spPr>
        <p:txBody>
          <a:bodyPr wrap="square" rtlCol="0">
            <a:spAutoFit/>
          </a:bodyPr>
          <a:lstStyle/>
          <a:p>
            <a:pPr marL="180975" marR="0" lvl="0" indent="-180975" defTabSz="457200" eaLnBrk="1" fontAlgn="auto" latinLnBrk="0" hangingPunct="1">
              <a:lnSpc>
                <a:spcPct val="100000"/>
              </a:lnSpc>
              <a:spcBef>
                <a:spcPts val="0"/>
              </a:spcBef>
              <a:spcAft>
                <a:spcPts val="0"/>
              </a:spcAft>
              <a:buClrTx/>
              <a:buSzTx/>
              <a:buFontTx/>
              <a:buNone/>
              <a:tabLst/>
              <a:defRPr/>
            </a:pP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Meiryo UI"/>
                <a:ea typeface="Meiryo UI"/>
              </a:rPr>
              <a:t>〇スライド２以降の記載内容は、文化庁における本事業採択についての対外的な説明や、審査における論点の明確化の観点から、本事業の募集要領等を踏まえ、最低限記載いただきたい論点や内容について明記したものです。したがって、実施事業に関することで項目に記載できなかった内容又は補足が必要な内容があれば</a:t>
            </a:r>
            <a:r>
              <a:rPr kumimoji="0" lang="en-US" altLang="ja-JP" sz="1800" b="0" i="0" u="none" strike="noStrike" kern="0" cap="none" spc="0" normalizeH="0" baseline="0" noProof="0" dirty="0">
                <a:ln>
                  <a:noFill/>
                </a:ln>
                <a:solidFill>
                  <a:srgbClr val="000000"/>
                </a:solidFill>
                <a:effectLst/>
                <a:uLnTx/>
                <a:uFillTx/>
                <a:latin typeface="Meiryo UI"/>
                <a:ea typeface="Meiryo UI"/>
              </a:rPr>
              <a:t>､</a:t>
            </a:r>
            <a:r>
              <a:rPr kumimoji="0" lang="ja-JP" altLang="en-US" sz="1800" b="0" i="0" u="none" strike="noStrike" kern="0" cap="none" spc="0" normalizeH="0" baseline="0" noProof="0" dirty="0">
                <a:ln>
                  <a:noFill/>
                </a:ln>
                <a:solidFill>
                  <a:srgbClr val="000000"/>
                </a:solidFill>
                <a:effectLst/>
                <a:uLnTx/>
                <a:uFillTx/>
                <a:latin typeface="Meiryo UI"/>
                <a:ea typeface="Meiryo UI"/>
              </a:rPr>
              <a:t>記載願います。</a:t>
            </a: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Meiryo UI"/>
                <a:ea typeface="Meiryo UI"/>
              </a:rPr>
              <a:t>〇各項目の枠の大きさ、欄の数は便宜的なものですので、適宜変更の上、作成願います。</a:t>
            </a: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Meiryo UI"/>
                <a:ea typeface="Meiryo UI"/>
              </a:rPr>
              <a:t>〇募集要領記載事項に加え、積極的に独自提案を記載願います。</a:t>
            </a: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Meiryo UI"/>
                <a:ea typeface="Meiryo UI"/>
              </a:rPr>
              <a:t>〇スライドの枚数は、</a:t>
            </a:r>
            <a:r>
              <a:rPr kumimoji="0" lang="ja-JP" altLang="en-US" kern="0" dirty="0">
                <a:solidFill>
                  <a:srgbClr val="000000"/>
                </a:solidFill>
                <a:latin typeface="Meiryo UI"/>
                <a:ea typeface="Meiryo UI"/>
              </a:rPr>
              <a:t>５</a:t>
            </a:r>
            <a:r>
              <a:rPr kumimoji="0" lang="ja-JP" altLang="en-US" sz="1800" b="0" i="0" u="none" strike="noStrike" kern="0" cap="none" spc="0" normalizeH="0" baseline="0" noProof="0">
                <a:ln>
                  <a:noFill/>
                </a:ln>
                <a:solidFill>
                  <a:srgbClr val="000000"/>
                </a:solidFill>
                <a:effectLst/>
                <a:uLnTx/>
                <a:uFillTx/>
                <a:latin typeface="Meiryo UI"/>
                <a:ea typeface="Meiryo UI"/>
              </a:rPr>
              <a:t>枚</a:t>
            </a:r>
            <a:r>
              <a:rPr kumimoji="0" lang="ja-JP" altLang="en-US" sz="1800" b="0" i="0" u="none" strike="noStrike" kern="0" cap="none" spc="0" normalizeH="0" baseline="0" noProof="0" dirty="0">
                <a:ln>
                  <a:noFill/>
                </a:ln>
                <a:solidFill>
                  <a:srgbClr val="000000"/>
                </a:solidFill>
                <a:effectLst/>
                <a:uLnTx/>
                <a:uFillTx/>
                <a:latin typeface="Meiryo UI"/>
                <a:ea typeface="Meiryo UI"/>
              </a:rPr>
              <a:t>以内としてください。</a:t>
            </a: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srgbClr val="000000"/>
                </a:solidFill>
                <a:effectLst/>
                <a:uLnTx/>
                <a:uFillTx/>
                <a:latin typeface="Meiryo UI"/>
                <a:ea typeface="Meiryo UI"/>
              </a:rPr>
              <a:t>〇</a:t>
            </a:r>
            <a:r>
              <a:rPr kumimoji="0" lang="ja-JP" altLang="en-US" sz="1800" b="0" i="0" u="none" strike="noStrike" kern="0" cap="none" spc="0" normalizeH="0" baseline="0" noProof="0" dirty="0">
                <a:ln>
                  <a:noFill/>
                </a:ln>
                <a:solidFill>
                  <a:srgbClr val="000000"/>
                </a:solidFill>
                <a:effectLst/>
                <a:uLnTx/>
                <a:uFillTx/>
                <a:latin typeface="メイリオ"/>
              </a:rPr>
              <a:t>記載する文字は</a:t>
            </a:r>
            <a:r>
              <a:rPr kumimoji="0" lang="en-US" altLang="ja-JP" sz="1800" b="0" i="0" u="none" strike="noStrike" kern="0" cap="none" spc="0" normalizeH="0" baseline="0" noProof="0" dirty="0">
                <a:ln>
                  <a:noFill/>
                </a:ln>
                <a:solidFill>
                  <a:srgbClr val="000000"/>
                </a:solidFill>
                <a:effectLst/>
                <a:uLnTx/>
                <a:uFillTx/>
                <a:latin typeface="メイリオ"/>
              </a:rPr>
              <a:t>､MS</a:t>
            </a:r>
            <a:r>
              <a:rPr kumimoji="0" lang="ja-JP" altLang="en-US" sz="1800" b="0" i="0" u="none" strike="noStrike" kern="0" cap="none" spc="0" normalizeH="0" baseline="0" noProof="0" dirty="0">
                <a:ln>
                  <a:noFill/>
                </a:ln>
                <a:solidFill>
                  <a:srgbClr val="000000"/>
                </a:solidFill>
                <a:effectLst/>
                <a:uLnTx/>
                <a:uFillTx/>
                <a:latin typeface="メイリオ"/>
              </a:rPr>
              <a:t>ｺﾞｼｯｸ </a:t>
            </a:r>
            <a:r>
              <a:rPr kumimoji="0" lang="en-US" altLang="ja-JP" sz="1800" b="0" i="0" u="none" strike="noStrike" kern="0" cap="none" spc="0" normalizeH="0" baseline="0" noProof="0" dirty="0">
                <a:ln>
                  <a:noFill/>
                </a:ln>
                <a:solidFill>
                  <a:srgbClr val="000000"/>
                </a:solidFill>
                <a:effectLst/>
                <a:uLnTx/>
                <a:uFillTx/>
                <a:latin typeface="メイリオ"/>
              </a:rPr>
              <a:t>or </a:t>
            </a:r>
            <a:r>
              <a:rPr kumimoji="0" lang="ja-JP" altLang="en-US" sz="1800" b="0" i="0" u="none" strike="noStrike" kern="0" cap="none" spc="0" normalizeH="0" baseline="0" noProof="0" dirty="0">
                <a:ln>
                  <a:noFill/>
                </a:ln>
                <a:solidFill>
                  <a:srgbClr val="000000"/>
                </a:solidFill>
                <a:effectLst/>
                <a:uLnTx/>
                <a:uFillTx/>
                <a:latin typeface="メイリオ"/>
              </a:rPr>
              <a:t>ﾒｲﾘｵ </a:t>
            </a:r>
            <a:r>
              <a:rPr kumimoji="0" lang="en-US" altLang="ja-JP" sz="1800" b="0" i="0" u="none" strike="noStrike" kern="0" cap="none" spc="0" normalizeH="0" baseline="0" noProof="0" dirty="0">
                <a:ln>
                  <a:noFill/>
                </a:ln>
                <a:solidFill>
                  <a:srgbClr val="000000"/>
                </a:solidFill>
                <a:effectLst/>
                <a:uLnTx/>
                <a:uFillTx/>
                <a:latin typeface="メイリオ"/>
              </a:rPr>
              <a:t>10.5</a:t>
            </a:r>
            <a:r>
              <a:rPr kumimoji="0" lang="ja-JP" altLang="en-US" sz="1800" b="0" i="0" u="none" strike="noStrike" kern="0" cap="none" spc="0" normalizeH="0" baseline="0" noProof="0" dirty="0">
                <a:ln>
                  <a:noFill/>
                </a:ln>
                <a:solidFill>
                  <a:srgbClr val="000000"/>
                </a:solidFill>
                <a:effectLst/>
                <a:uLnTx/>
                <a:uFillTx/>
                <a:latin typeface="メイリオ"/>
              </a:rPr>
              <a:t>ﾎﾟｲﾝﾄ以上としてください</a:t>
            </a:r>
            <a:r>
              <a:rPr kumimoji="0" lang="en-US" altLang="ja-JP" sz="1800" b="0" i="0" u="none" strike="noStrike" kern="0" cap="none" spc="0" normalizeH="0" baseline="0" noProof="0" dirty="0">
                <a:ln>
                  <a:noFill/>
                </a:ln>
                <a:solidFill>
                  <a:srgbClr val="000000"/>
                </a:solidFill>
                <a:effectLst/>
                <a:uLnTx/>
                <a:uFillTx/>
                <a:latin typeface="メイリオ"/>
              </a:rPr>
              <a:t>｡</a:t>
            </a: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a:p>
            <a:pPr marL="180975" marR="0" lvl="0" indent="-180975" defTabSz="457200" eaLnBrk="1" fontAlgn="auto" latinLnBrk="0" hangingPunct="1">
              <a:lnSpc>
                <a:spcPct val="100000"/>
              </a:lnSpc>
              <a:spcBef>
                <a:spcPts val="0"/>
              </a:spcBef>
              <a:spcAft>
                <a:spcPts val="0"/>
              </a:spcAft>
              <a:buClrTx/>
              <a:buSzTx/>
              <a:buFontTx/>
              <a:buNone/>
              <a:tabLst/>
              <a:defRPr/>
            </a:pPr>
            <a:endParaRPr kumimoji="0" lang="en-US" altLang="ja-JP" sz="1800" b="0" i="0" u="none" strike="noStrike" kern="0" cap="none" spc="0" normalizeH="0" baseline="0" noProof="0" dirty="0">
              <a:ln>
                <a:noFill/>
              </a:ln>
              <a:solidFill>
                <a:srgbClr val="000000"/>
              </a:solidFill>
              <a:effectLst/>
              <a:uLnTx/>
              <a:uFillTx/>
              <a:latin typeface="Meiryo UI"/>
              <a:ea typeface="Meiryo UI"/>
            </a:endParaRPr>
          </a:p>
        </p:txBody>
      </p:sp>
      <p:sp>
        <p:nvSpPr>
          <p:cNvPr id="8" name="テキスト ボックス 7">
            <a:extLst>
              <a:ext uri="{FF2B5EF4-FFF2-40B4-BE49-F238E27FC236}">
                <a16:creationId xmlns:a16="http://schemas.microsoft.com/office/drawing/2014/main" id="{23438707-C8D0-76B5-CCAA-7756DBAA4D2D}"/>
              </a:ext>
            </a:extLst>
          </p:cNvPr>
          <p:cNvSpPr txBox="1"/>
          <p:nvPr/>
        </p:nvSpPr>
        <p:spPr>
          <a:xfrm>
            <a:off x="609782" y="1484784"/>
            <a:ext cx="3672408" cy="369332"/>
          </a:xfrm>
          <a:prstGeom prst="rect">
            <a:avLst/>
          </a:prstGeom>
          <a:noFill/>
        </p:spPr>
        <p:txBody>
          <a:bodyPr wrap="square" rtlCol="0">
            <a:spAutoFit/>
          </a:bodyPr>
          <a:lstStyle/>
          <a:p>
            <a:pPr defTabSz="457200"/>
            <a:r>
              <a:rPr lang="ja-JP" altLang="en-US" dirty="0">
                <a:solidFill>
                  <a:srgbClr val="000000"/>
                </a:solidFill>
                <a:latin typeface="Meiryo UI"/>
                <a:ea typeface="Meiryo UI"/>
              </a:rPr>
              <a:t>＜記載にあたっての留意点＞</a:t>
            </a:r>
          </a:p>
        </p:txBody>
      </p:sp>
      <p:sp>
        <p:nvSpPr>
          <p:cNvPr id="2" name="テキスト ボックス 1">
            <a:extLst>
              <a:ext uri="{FF2B5EF4-FFF2-40B4-BE49-F238E27FC236}">
                <a16:creationId xmlns:a16="http://schemas.microsoft.com/office/drawing/2014/main" id="{CC6B48F2-44DD-F879-2A8F-127FCE4A3A99}"/>
              </a:ext>
            </a:extLst>
          </p:cNvPr>
          <p:cNvSpPr txBox="1"/>
          <p:nvPr/>
        </p:nvSpPr>
        <p:spPr>
          <a:xfrm>
            <a:off x="8775757" y="36901"/>
            <a:ext cx="1368152"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事業計画の概要</a:t>
            </a:r>
          </a:p>
        </p:txBody>
      </p:sp>
    </p:spTree>
    <p:extLst>
      <p:ext uri="{BB962C8B-B14F-4D97-AF65-F5344CB8AC3E}">
        <p14:creationId xmlns:p14="http://schemas.microsoft.com/office/powerpoint/2010/main" val="2027949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E7B002-FD11-F098-0978-5D93C6B4A4C5}"/>
            </a:ext>
          </a:extLst>
        </p:cNvPr>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042DA146-05ED-9945-5714-7066283B41F0}"/>
              </a:ext>
            </a:extLst>
          </p:cNvPr>
          <p:cNvSpPr txBox="1"/>
          <p:nvPr/>
        </p:nvSpPr>
        <p:spPr>
          <a:xfrm>
            <a:off x="-159568" y="21512"/>
            <a:ext cx="9076344" cy="261610"/>
          </a:xfrm>
          <a:prstGeom prst="rect">
            <a:avLst/>
          </a:prstGeom>
          <a:noFill/>
        </p:spPr>
        <p:txBody>
          <a:bodyPr wrap="square" rtlCol="0">
            <a:spAutoFit/>
          </a:bodyPr>
          <a:lstStyle/>
          <a:p>
            <a:pPr algn="ctr"/>
            <a:r>
              <a:rPr lang="ja-JP" altLang="en-US" sz="1000" spc="-120" dirty="0">
                <a:solidFill>
                  <a:schemeClr val="bg1"/>
                </a:solidFill>
                <a:latin typeface="BIZ UDPゴシック" panose="020B0400000000000000" pitchFamily="50" charset="-128"/>
                <a:ea typeface="BIZ UDPゴシック" panose="020B0400000000000000" pitchFamily="50" charset="-128"/>
              </a:rPr>
              <a:t>令和２年度</a:t>
            </a:r>
            <a:r>
              <a:rPr lang="ja-JP" altLang="en-US" sz="1100" spc="-120" dirty="0">
                <a:solidFill>
                  <a:schemeClr val="bg1"/>
                </a:solidFill>
                <a:latin typeface="BIZ UDPゴシック" panose="020B0400000000000000" pitchFamily="50" charset="-128"/>
                <a:ea typeface="BIZ UDPゴシック" panose="020B0400000000000000" pitchFamily="50" charset="-128"/>
              </a:rPr>
              <a:t>「就職・転職支援のための大学リカレント教育推進事業</a:t>
            </a:r>
            <a:r>
              <a:rPr lang="ja-JP" altLang="en-US" sz="900" spc="-120" dirty="0">
                <a:solidFill>
                  <a:schemeClr val="bg1"/>
                </a:solidFill>
                <a:latin typeface="BIZ UDPゴシック" panose="020B0400000000000000" pitchFamily="50" charset="-128"/>
                <a:ea typeface="BIZ UDPゴシック" panose="020B0400000000000000" pitchFamily="50" charset="-128"/>
              </a:rPr>
              <a:t>（就職・転職支援のためのリカレント教育プログラムの開発・実施）</a:t>
            </a:r>
            <a:r>
              <a:rPr lang="ja-JP" altLang="en-US" sz="1100" spc="-120" dirty="0">
                <a:solidFill>
                  <a:schemeClr val="bg1"/>
                </a:solidFill>
                <a:latin typeface="BIZ UDPゴシック" panose="020B0400000000000000" pitchFamily="50" charset="-128"/>
                <a:ea typeface="BIZ UDPゴシック" panose="020B0400000000000000" pitchFamily="50" charset="-128"/>
              </a:rPr>
              <a:t>」企画提案書（</a:t>
            </a:r>
            <a:r>
              <a:rPr lang="en-US" altLang="ja-JP" sz="1100" spc="-120" dirty="0">
                <a:solidFill>
                  <a:schemeClr val="bg1"/>
                </a:solidFill>
                <a:latin typeface="BIZ UDPゴシック" panose="020B0400000000000000" pitchFamily="50" charset="-128"/>
                <a:ea typeface="BIZ UDPゴシック" panose="020B0400000000000000" pitchFamily="50" charset="-128"/>
              </a:rPr>
              <a:t>a</a:t>
            </a:r>
            <a:r>
              <a:rPr lang="ja-JP" altLang="en-US" sz="1100" spc="-120" dirty="0">
                <a:solidFill>
                  <a:schemeClr val="bg1"/>
                </a:solidFill>
                <a:latin typeface="BIZ UDPゴシック" panose="020B0400000000000000" pitchFamily="50" charset="-128"/>
                <a:ea typeface="BIZ UDPゴシック" panose="020B0400000000000000" pitchFamily="50" charset="-128"/>
              </a:rPr>
              <a:t>：求職支援）</a:t>
            </a:r>
            <a:r>
              <a:rPr lang="en-US" altLang="ja-JP" sz="1100" spc="-120" dirty="0">
                <a:solidFill>
                  <a:schemeClr val="bg1"/>
                </a:solidFill>
                <a:latin typeface="BIZ UDPゴシック" panose="020B0400000000000000" pitchFamily="50" charset="-128"/>
                <a:ea typeface="BIZ UDPゴシック" panose="020B0400000000000000" pitchFamily="50" charset="-128"/>
              </a:rPr>
              <a:t>(P</a:t>
            </a:r>
            <a:fld id="{7DF22854-5471-4D76-A61C-50AF16AABE74}" type="slidenum">
              <a:rPr lang="en-US" altLang="ja-JP" sz="1100" spc="-120" smtClean="0">
                <a:solidFill>
                  <a:schemeClr val="bg1"/>
                </a:solidFill>
                <a:latin typeface="BIZ UDPゴシック" panose="020B0400000000000000" pitchFamily="50" charset="-128"/>
                <a:ea typeface="BIZ UDPゴシック" panose="020B0400000000000000" pitchFamily="50" charset="-128"/>
              </a:rPr>
              <a:pPr algn="ctr"/>
              <a:t>2</a:t>
            </a:fld>
            <a:r>
              <a:rPr lang="en-US" altLang="ja-JP" sz="1100" spc="-120" dirty="0">
                <a:solidFill>
                  <a:schemeClr val="bg1"/>
                </a:solidFill>
                <a:latin typeface="BIZ UDPゴシック" panose="020B0400000000000000" pitchFamily="50" charset="-128"/>
                <a:ea typeface="BIZ UDPゴシック" panose="020B0400000000000000" pitchFamily="50" charset="-128"/>
              </a:rPr>
              <a:t>)</a:t>
            </a:r>
            <a:endParaRPr kumimoji="1" lang="ja-JP" altLang="en-US" sz="1100" dirty="0">
              <a:solidFill>
                <a:schemeClr val="bg1"/>
              </a:solidFill>
              <a:latin typeface="BIZ UDPゴシック" panose="020B0400000000000000" pitchFamily="50" charset="-128"/>
              <a:ea typeface="BIZ UDPゴシック" panose="020B0400000000000000" pitchFamily="50" charset="-128"/>
            </a:endParaRPr>
          </a:p>
        </p:txBody>
      </p:sp>
      <p:sp>
        <p:nvSpPr>
          <p:cNvPr id="3" name="フッター プレースホルダー 6">
            <a:extLst>
              <a:ext uri="{FF2B5EF4-FFF2-40B4-BE49-F238E27FC236}">
                <a16:creationId xmlns:a16="http://schemas.microsoft.com/office/drawing/2014/main" id="{B66B7E9C-F128-5699-0C19-9B5AA738CC63}"/>
              </a:ext>
            </a:extLst>
          </p:cNvPr>
          <p:cNvSpPr>
            <a:spLocks noGrp="1"/>
          </p:cNvSpPr>
          <p:nvPr>
            <p:ph type="ftr" sz="quarter" idx="11"/>
          </p:nvPr>
        </p:nvSpPr>
        <p:spPr>
          <a:xfrm>
            <a:off x="351285" y="6525344"/>
            <a:ext cx="8915400" cy="365125"/>
          </a:xfrm>
        </p:spPr>
        <p:txBody>
          <a:bodyPr/>
          <a:lstStyle/>
          <a:p>
            <a:r>
              <a:rPr kumimoji="1" lang="ja-JP" altLang="en-US" dirty="0">
                <a:latin typeface="BIZ UDPゴシック" panose="020B0400000000000000" pitchFamily="50" charset="-128"/>
                <a:ea typeface="BIZ UDPゴシック" panose="020B0400000000000000" pitchFamily="50" charset="-128"/>
              </a:rPr>
              <a:t>団体名： （フッター機能で入力） 、プロジェクト名：（フッター機能で入力）</a:t>
            </a:r>
          </a:p>
        </p:txBody>
      </p:sp>
      <p:sp>
        <p:nvSpPr>
          <p:cNvPr id="4" name="テキスト ボックス 3">
            <a:extLst>
              <a:ext uri="{FF2B5EF4-FFF2-40B4-BE49-F238E27FC236}">
                <a16:creationId xmlns:a16="http://schemas.microsoft.com/office/drawing/2014/main" id="{CA7708B9-FA8E-1EF3-1850-678B2E3CC157}"/>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r>
              <a:rPr kumimoji="1" lang="ja-JP" altLang="en-US" dirty="0">
                <a:solidFill>
                  <a:schemeClr val="bg1"/>
                </a:solidFill>
                <a:latin typeface="BIZ UDPゴシック" panose="020B0400000000000000" pitchFamily="50" charset="-128"/>
                <a:ea typeface="BIZ UDPゴシック" panose="020B0400000000000000" pitchFamily="50" charset="-128"/>
              </a:rPr>
              <a:t>←フッターを以後のページ全てに必ず記入</a:t>
            </a:r>
          </a:p>
        </p:txBody>
      </p:sp>
      <p:sp>
        <p:nvSpPr>
          <p:cNvPr id="6" name="正方形/長方形 5">
            <a:extLst>
              <a:ext uri="{FF2B5EF4-FFF2-40B4-BE49-F238E27FC236}">
                <a16:creationId xmlns:a16="http://schemas.microsoft.com/office/drawing/2014/main" id="{37CC86B1-8089-5CF8-1DFF-CE21E4C14B03}"/>
              </a:ext>
            </a:extLst>
          </p:cNvPr>
          <p:cNvSpPr/>
          <p:nvPr/>
        </p:nvSpPr>
        <p:spPr>
          <a:xfrm>
            <a:off x="-1" y="323555"/>
            <a:ext cx="9906001" cy="443859"/>
          </a:xfrm>
          <a:prstGeom prst="rect">
            <a:avLst/>
          </a:prstGeom>
          <a:solidFill>
            <a:schemeClr val="accent3">
              <a:lumMod val="50000"/>
            </a:schemeClr>
          </a:solidFill>
          <a:ln w="12700" cap="flat" cmpd="sng" algn="ctr">
            <a:noFill/>
            <a:prstDash val="solid"/>
            <a:miter lim="800000"/>
          </a:ln>
          <a:effectLst/>
        </p:spPr>
        <p:txBody>
          <a:bodyPr rtlCol="0" anchor="ctr"/>
          <a:lstStyle/>
          <a:p>
            <a:pPr lvl="0" defTabSz="457200">
              <a:defRPr/>
            </a:pPr>
            <a:r>
              <a:rPr kumimoji="0" lang="ja-JP" altLang="en-US" sz="1400" b="0" i="0" u="none" strike="noStrike" kern="0" cap="none" spc="-120" normalizeH="0" baseline="0" noProof="0" dirty="0">
                <a:ln>
                  <a:noFill/>
                </a:ln>
                <a:solidFill>
                  <a:prstClr val="white"/>
                </a:solidFill>
                <a:effectLst/>
                <a:uLnTx/>
                <a:uFillTx/>
                <a:latin typeface="+mn-ea"/>
              </a:rPr>
              <a:t>文化芸術活動基盤強化基金　　</a:t>
            </a:r>
            <a:r>
              <a:rPr kumimoji="0" lang="ja-JP" altLang="en-US" sz="1400" kern="0" spc="-120" dirty="0">
                <a:solidFill>
                  <a:prstClr val="white"/>
                </a:solidFill>
                <a:latin typeface="+mn-ea"/>
              </a:rPr>
              <a:t>クリエイター等育成支援（コンテンツ制作・発信を支える中核的専門人材育成・確保等）計画</a:t>
            </a:r>
            <a:r>
              <a:rPr kumimoji="0" lang="ja-JP" altLang="en-US" sz="1400" b="0" i="0" u="none" strike="noStrike" kern="0" cap="none" spc="-120" normalizeH="0" baseline="0" noProof="0" dirty="0">
                <a:ln>
                  <a:noFill/>
                </a:ln>
                <a:solidFill>
                  <a:prstClr val="white"/>
                </a:solidFill>
                <a:effectLst/>
                <a:uLnTx/>
                <a:uFillTx/>
                <a:latin typeface="+mn-ea"/>
              </a:rPr>
              <a:t>概要</a:t>
            </a:r>
            <a:endParaRPr kumimoji="0" lang="ja-JP" altLang="en-US" sz="1100" b="1" i="0" u="none" strike="noStrike" kern="0" cap="none" spc="0" normalizeH="0" baseline="0" noProof="0" dirty="0">
              <a:ln>
                <a:noFill/>
              </a:ln>
              <a:solidFill>
                <a:prstClr val="white"/>
              </a:solidFill>
              <a:effectLst/>
              <a:uLnTx/>
              <a:uFillTx/>
              <a:latin typeface="+mn-ea"/>
            </a:endParaRPr>
          </a:p>
        </p:txBody>
      </p:sp>
      <p:graphicFrame>
        <p:nvGraphicFramePr>
          <p:cNvPr id="28" name="表 27">
            <a:extLst>
              <a:ext uri="{FF2B5EF4-FFF2-40B4-BE49-F238E27FC236}">
                <a16:creationId xmlns:a16="http://schemas.microsoft.com/office/drawing/2014/main" id="{3BD61AAA-38C9-E6A1-F778-5406F978AF9E}"/>
              </a:ext>
            </a:extLst>
          </p:cNvPr>
          <p:cNvGraphicFramePr>
            <a:graphicFrameLocks noGrp="1"/>
          </p:cNvGraphicFramePr>
          <p:nvPr>
            <p:extLst>
              <p:ext uri="{D42A27DB-BD31-4B8C-83A1-F6EECF244321}">
                <p14:modId xmlns:p14="http://schemas.microsoft.com/office/powerpoint/2010/main" val="2523497764"/>
              </p:ext>
            </p:extLst>
          </p:nvPr>
        </p:nvGraphicFramePr>
        <p:xfrm>
          <a:off x="128464" y="1722941"/>
          <a:ext cx="9649071" cy="602350"/>
        </p:xfrm>
        <a:graphic>
          <a:graphicData uri="http://schemas.openxmlformats.org/drawingml/2006/table">
            <a:tbl>
              <a:tblPr firstRow="1" bandRow="1">
                <a:tableStyleId>{93296810-A885-4BE3-A3E7-6D5BEEA58F35}</a:tableStyleId>
              </a:tblPr>
              <a:tblGrid>
                <a:gridCol w="1098947">
                  <a:extLst>
                    <a:ext uri="{9D8B030D-6E8A-4147-A177-3AD203B41FA5}">
                      <a16:colId xmlns:a16="http://schemas.microsoft.com/office/drawing/2014/main" val="886242000"/>
                    </a:ext>
                  </a:extLst>
                </a:gridCol>
                <a:gridCol w="2213421">
                  <a:extLst>
                    <a:ext uri="{9D8B030D-6E8A-4147-A177-3AD203B41FA5}">
                      <a16:colId xmlns:a16="http://schemas.microsoft.com/office/drawing/2014/main" val="2637770638"/>
                    </a:ext>
                  </a:extLst>
                </a:gridCol>
                <a:gridCol w="1152128">
                  <a:extLst>
                    <a:ext uri="{9D8B030D-6E8A-4147-A177-3AD203B41FA5}">
                      <a16:colId xmlns:a16="http://schemas.microsoft.com/office/drawing/2014/main" val="1565730632"/>
                    </a:ext>
                  </a:extLst>
                </a:gridCol>
                <a:gridCol w="5184575">
                  <a:extLst>
                    <a:ext uri="{9D8B030D-6E8A-4147-A177-3AD203B41FA5}">
                      <a16:colId xmlns:a16="http://schemas.microsoft.com/office/drawing/2014/main" val="1727429491"/>
                    </a:ext>
                  </a:extLst>
                </a:gridCol>
              </a:tblGrid>
              <a:tr h="288032">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050" b="1" dirty="0">
                          <a:solidFill>
                            <a:schemeClr val="tx1"/>
                          </a:solidFill>
                          <a:latin typeface="+mn-ea"/>
                          <a:ea typeface="+mn-ea"/>
                        </a:rPr>
                        <a:t>基本情報</a:t>
                      </a:r>
                    </a:p>
                  </a:txBody>
                  <a:tcPr marL="74295" marR="74295" marT="37148" marB="37148" anchor="ctr"/>
                </a:tc>
                <a:tc hMerge="1">
                  <a:txBody>
                    <a:bodyPr/>
                    <a:lstStyle/>
                    <a:p>
                      <a:pPr algn="l"/>
                      <a:endParaRPr kumimoji="1" lang="ja-JP" altLang="en-US" sz="900" b="0" spc="-100" baseline="0">
                        <a:latin typeface="BIZ UDPゴシック" panose="020B0400000000000000" pitchFamily="50" charset="-128"/>
                        <a:ea typeface="BIZ UDPゴシック" panose="020B0400000000000000" pitchFamily="50" charset="-128"/>
                      </a:endParaRPr>
                    </a:p>
                  </a:txBody>
                  <a:tcPr marL="74295" marR="74295" marT="37148" marB="37148" anchor="ctr">
                    <a:lnL w="12700" cap="flat" cmpd="sng" algn="ctr">
                      <a:solidFill>
                        <a:schemeClr val="accent5">
                          <a:lumMod val="60000"/>
                          <a:lumOff val="40000"/>
                        </a:schemeClr>
                      </a:solidFill>
                      <a:prstDash val="sysDot"/>
                      <a:round/>
                      <a:headEnd type="none" w="med" len="med"/>
                      <a:tailEnd type="none" w="med" len="med"/>
                    </a:lnL>
                  </a:tcPr>
                </a:tc>
                <a:tc hMerge="1">
                  <a:txBody>
                    <a:bodyPr/>
                    <a:lstStyle/>
                    <a:p>
                      <a:endParaRPr kumimoji="1" lang="en-US" altLang="ja-JP" sz="900" b="0" spc="-100" baseline="0">
                        <a:latin typeface="BIZ UDPゴシック" panose="020B0400000000000000" pitchFamily="50" charset="-128"/>
                        <a:ea typeface="BIZ UDPゴシック" panose="020B0400000000000000" pitchFamily="50" charset="-128"/>
                      </a:endParaRPr>
                    </a:p>
                  </a:txBody>
                  <a:tcPr marL="74295" marR="74295" marT="37148" marB="37148" anchor="ctr">
                    <a:lnL w="19050" cap="flat" cmpd="sng" algn="ctr">
                      <a:solidFill>
                        <a:schemeClr val="accent5"/>
                      </a:solidFill>
                      <a:prstDash val="solid"/>
                      <a:round/>
                      <a:headEnd type="none" w="med" len="med"/>
                      <a:tailEnd type="none" w="med" len="med"/>
                    </a:lnL>
                    <a:lnR w="12700" cap="flat" cmpd="sng" algn="ctr">
                      <a:solidFill>
                        <a:schemeClr val="accent5"/>
                      </a:solidFill>
                      <a:prstDash val="dot"/>
                      <a:round/>
                      <a:headEnd type="none" w="med" len="med"/>
                      <a:tailEnd type="none" w="med" len="med"/>
                    </a:lnR>
                    <a:lnT w="19050" cap="flat" cmpd="sng" algn="ctr">
                      <a:solidFill>
                        <a:schemeClr val="accent5"/>
                      </a:solidFill>
                      <a:prstDash val="solid"/>
                      <a:round/>
                      <a:headEnd type="none" w="med" len="med"/>
                      <a:tailEnd type="none" w="med" len="med"/>
                    </a:lnT>
                    <a:lnB w="1905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en-US" altLang="ja-JP" sz="900" b="0" spc="-100" baseline="0">
                        <a:latin typeface="BIZ UDPゴシック" panose="020B0400000000000000" pitchFamily="50" charset="-128"/>
                        <a:ea typeface="BIZ UDPゴシック" panose="020B0400000000000000" pitchFamily="50" charset="-128"/>
                      </a:endParaRPr>
                    </a:p>
                  </a:txBody>
                  <a:tcPr marL="74295" marR="74295" marT="37148" marB="37148">
                    <a:lnL w="12700" cap="flat" cmpd="sng" algn="ctr">
                      <a:solidFill>
                        <a:schemeClr val="accent5"/>
                      </a:solidFill>
                      <a:prstDash val="dot"/>
                      <a:round/>
                      <a:headEnd type="none" w="med" len="med"/>
                      <a:tailEnd type="none" w="med" len="med"/>
                    </a:lnL>
                    <a:lnR w="28575" cap="flat" cmpd="sng" algn="ctr">
                      <a:noFill/>
                      <a:prstDash val="solid"/>
                      <a:round/>
                      <a:headEnd type="none" w="med" len="med"/>
                      <a:tailEnd type="none" w="med" len="med"/>
                    </a:lnR>
                    <a:lnT w="19050" cap="flat" cmpd="sng" algn="ctr">
                      <a:solidFill>
                        <a:schemeClr val="accent5"/>
                      </a:solidFill>
                      <a:prstDash val="solid"/>
                      <a:round/>
                      <a:headEnd type="none" w="med" len="med"/>
                      <a:tailEnd type="none" w="med" len="med"/>
                    </a:lnT>
                    <a:lnB w="19050" cap="flat" cmpd="sng" algn="ctr">
                      <a:solidFill>
                        <a:schemeClr val="accent5"/>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2926514"/>
                  </a:ext>
                </a:extLst>
              </a:tr>
              <a:tr h="314318">
                <a:tc>
                  <a:txBody>
                    <a:bodyPr/>
                    <a:lstStyle/>
                    <a:p>
                      <a:r>
                        <a:rPr kumimoji="1" lang="ja-JP" altLang="en-US" sz="1050" b="0" spc="-100" baseline="0" dirty="0">
                          <a:solidFill>
                            <a:schemeClr val="tx1"/>
                          </a:solidFill>
                          <a:latin typeface="+mn-ea"/>
                          <a:ea typeface="+mn-ea"/>
                        </a:rPr>
                        <a:t>対象分野</a:t>
                      </a:r>
                    </a:p>
                  </a:txBody>
                  <a:tcPr marL="74295" marR="74295" marT="37148" marB="37148" anchor="ctr"/>
                </a:tc>
                <a:tc>
                  <a:txBody>
                    <a:bodyPr/>
                    <a:lstStyle/>
                    <a:p>
                      <a:endParaRPr kumimoji="1" lang="ja-JP" altLang="en-US" sz="1050" b="0" spc="-100" baseline="0" dirty="0">
                        <a:solidFill>
                          <a:schemeClr val="tx1"/>
                        </a:solidFill>
                        <a:latin typeface="+mn-ea"/>
                        <a:ea typeface="+mn-ea"/>
                      </a:endParaRPr>
                    </a:p>
                  </a:txBody>
                  <a:tcPr marL="74295" marR="74295" marT="37148" marB="37148" anchor="ctr">
                    <a:solidFill>
                      <a:schemeClr val="bg2"/>
                    </a:solidFill>
                  </a:tcPr>
                </a:tc>
                <a:tc>
                  <a:txBody>
                    <a:bodyPr/>
                    <a:lstStyle/>
                    <a:p>
                      <a:r>
                        <a:rPr kumimoji="1" lang="ja-JP" altLang="en-US" sz="1050" b="0" spc="-100" baseline="0" dirty="0">
                          <a:solidFill>
                            <a:schemeClr val="tx1"/>
                          </a:solidFill>
                          <a:latin typeface="+mn-ea"/>
                          <a:ea typeface="+mn-ea"/>
                        </a:rPr>
                        <a:t>対象となる職種</a:t>
                      </a:r>
                      <a:endParaRPr kumimoji="1" lang="en-US" altLang="ja-JP" sz="1050" b="0" spc="-100" baseline="0" dirty="0">
                        <a:solidFill>
                          <a:schemeClr val="tx1"/>
                        </a:solidFill>
                        <a:latin typeface="+mn-ea"/>
                        <a:ea typeface="+mn-ea"/>
                      </a:endParaRPr>
                    </a:p>
                  </a:txBody>
                  <a:tcPr marL="74295" marR="74295" marT="37148" marB="3714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50" b="0" spc="-100" baseline="0" dirty="0">
                        <a:solidFill>
                          <a:schemeClr val="tx1"/>
                        </a:solidFill>
                        <a:latin typeface="+mn-ea"/>
                        <a:ea typeface="+mn-ea"/>
                      </a:endParaRPr>
                    </a:p>
                  </a:txBody>
                  <a:tcPr marL="74295" marR="74295" marT="37148" marB="37148" anchor="ctr">
                    <a:solidFill>
                      <a:schemeClr val="bg2"/>
                    </a:solidFill>
                  </a:tcPr>
                </a:tc>
                <a:extLst>
                  <a:ext uri="{0D108BD9-81ED-4DB2-BD59-A6C34878D82A}">
                    <a16:rowId xmlns:a16="http://schemas.microsoft.com/office/drawing/2014/main" val="3416888568"/>
                  </a:ext>
                </a:extLst>
              </a:tr>
            </a:tbl>
          </a:graphicData>
        </a:graphic>
      </p:graphicFrame>
      <p:graphicFrame>
        <p:nvGraphicFramePr>
          <p:cNvPr id="29" name="表 28">
            <a:extLst>
              <a:ext uri="{FF2B5EF4-FFF2-40B4-BE49-F238E27FC236}">
                <a16:creationId xmlns:a16="http://schemas.microsoft.com/office/drawing/2014/main" id="{77F0811C-2E0F-1EE4-427A-2D33A484F1E6}"/>
              </a:ext>
            </a:extLst>
          </p:cNvPr>
          <p:cNvGraphicFramePr>
            <a:graphicFrameLocks noGrp="1"/>
          </p:cNvGraphicFramePr>
          <p:nvPr>
            <p:extLst>
              <p:ext uri="{D42A27DB-BD31-4B8C-83A1-F6EECF244321}">
                <p14:modId xmlns:p14="http://schemas.microsoft.com/office/powerpoint/2010/main" val="2940792816"/>
              </p:ext>
            </p:extLst>
          </p:nvPr>
        </p:nvGraphicFramePr>
        <p:xfrm>
          <a:off x="128464" y="910870"/>
          <a:ext cx="9649072" cy="720080"/>
        </p:xfrm>
        <a:graphic>
          <a:graphicData uri="http://schemas.openxmlformats.org/drawingml/2006/table">
            <a:tbl>
              <a:tblPr bandCol="1">
                <a:tableStyleId>{E8B1032C-EA38-4F05-BA0D-38AFFFC7BED3}</a:tableStyleId>
              </a:tblPr>
              <a:tblGrid>
                <a:gridCol w="1169904">
                  <a:extLst>
                    <a:ext uri="{9D8B030D-6E8A-4147-A177-3AD203B41FA5}">
                      <a16:colId xmlns:a16="http://schemas.microsoft.com/office/drawing/2014/main" val="886242000"/>
                    </a:ext>
                  </a:extLst>
                </a:gridCol>
                <a:gridCol w="8479168">
                  <a:extLst>
                    <a:ext uri="{9D8B030D-6E8A-4147-A177-3AD203B41FA5}">
                      <a16:colId xmlns:a16="http://schemas.microsoft.com/office/drawing/2014/main" val="2637770638"/>
                    </a:ext>
                  </a:extLst>
                </a:gridCol>
              </a:tblGrid>
              <a:tr h="360040">
                <a:tc>
                  <a:txBody>
                    <a:bodyPr/>
                    <a:lstStyle/>
                    <a:p>
                      <a:r>
                        <a:rPr kumimoji="1" lang="ja-JP" altLang="en-US" sz="1050" b="1" spc="0" baseline="0" dirty="0">
                          <a:latin typeface="+mn-ea"/>
                          <a:ea typeface="+mn-ea"/>
                        </a:rPr>
                        <a:t>団体名</a:t>
                      </a:r>
                    </a:p>
                  </a:txBody>
                  <a:tcPr marL="74295" marR="74295" marT="37148" marB="37148" anchor="ctr"/>
                </a:tc>
                <a:tc>
                  <a:txBody>
                    <a:bodyPr/>
                    <a:lstStyle/>
                    <a:p>
                      <a:endParaRPr kumimoji="1" lang="ja-JP" altLang="en-US" sz="1100" b="0" spc="-100" baseline="0" dirty="0">
                        <a:latin typeface="+mn-ea"/>
                        <a:ea typeface="+mn-ea"/>
                      </a:endParaRPr>
                    </a:p>
                  </a:txBody>
                  <a:tcPr marL="74295" marR="74295" marT="37148" marB="37148" anchor="ctr"/>
                </a:tc>
                <a:extLst>
                  <a:ext uri="{0D108BD9-81ED-4DB2-BD59-A6C34878D82A}">
                    <a16:rowId xmlns:a16="http://schemas.microsoft.com/office/drawing/2014/main" val="1509828492"/>
                  </a:ext>
                </a:extLst>
              </a:tr>
              <a:tr h="360040">
                <a:tc>
                  <a:txBody>
                    <a:bodyPr/>
                    <a:lstStyle/>
                    <a:p>
                      <a:r>
                        <a:rPr kumimoji="1" lang="ja-JP" altLang="en-US" sz="1050" b="1" spc="0" baseline="0" dirty="0">
                          <a:latin typeface="+mn-ea"/>
                          <a:ea typeface="+mn-ea"/>
                        </a:rPr>
                        <a:t>プロジェクト名</a:t>
                      </a:r>
                    </a:p>
                  </a:txBody>
                  <a:tcPr marL="74295" marR="74295" marT="37148" marB="37148" anchor="ctr"/>
                </a:tc>
                <a:tc>
                  <a:txBody>
                    <a:bodyPr/>
                    <a:lstStyle/>
                    <a:p>
                      <a:endParaRPr kumimoji="1" lang="ja-JP" altLang="en-US" sz="1100" b="0" spc="-100" baseline="0" dirty="0">
                        <a:latin typeface="+mn-ea"/>
                        <a:ea typeface="+mn-ea"/>
                      </a:endParaRPr>
                    </a:p>
                  </a:txBody>
                  <a:tcPr marL="74295" marR="74295" marT="37148" marB="37148" anchor="ctr"/>
                </a:tc>
                <a:extLst>
                  <a:ext uri="{0D108BD9-81ED-4DB2-BD59-A6C34878D82A}">
                    <a16:rowId xmlns:a16="http://schemas.microsoft.com/office/drawing/2014/main" val="4080216878"/>
                  </a:ext>
                </a:extLst>
              </a:tr>
            </a:tbl>
          </a:graphicData>
        </a:graphic>
      </p:graphicFrame>
      <p:graphicFrame>
        <p:nvGraphicFramePr>
          <p:cNvPr id="32" name="表 31">
            <a:extLst>
              <a:ext uri="{FF2B5EF4-FFF2-40B4-BE49-F238E27FC236}">
                <a16:creationId xmlns:a16="http://schemas.microsoft.com/office/drawing/2014/main" id="{F1EC0AE8-5561-F874-C801-DA0DB28E640E}"/>
              </a:ext>
            </a:extLst>
          </p:cNvPr>
          <p:cNvGraphicFramePr>
            <a:graphicFrameLocks noGrp="1"/>
          </p:cNvGraphicFramePr>
          <p:nvPr>
            <p:extLst>
              <p:ext uri="{D42A27DB-BD31-4B8C-83A1-F6EECF244321}">
                <p14:modId xmlns:p14="http://schemas.microsoft.com/office/powerpoint/2010/main" val="1008807136"/>
              </p:ext>
            </p:extLst>
          </p:nvPr>
        </p:nvGraphicFramePr>
        <p:xfrm>
          <a:off x="128464" y="2407136"/>
          <a:ext cx="4464493" cy="1711052"/>
        </p:xfrm>
        <a:graphic>
          <a:graphicData uri="http://schemas.openxmlformats.org/drawingml/2006/table">
            <a:tbl>
              <a:tblPr firstRow="1" bandRow="1">
                <a:tableStyleId>{93296810-A885-4BE3-A3E7-6D5BEEA58F35}</a:tableStyleId>
              </a:tblPr>
              <a:tblGrid>
                <a:gridCol w="4464493">
                  <a:extLst>
                    <a:ext uri="{9D8B030D-6E8A-4147-A177-3AD203B41FA5}">
                      <a16:colId xmlns:a16="http://schemas.microsoft.com/office/drawing/2014/main" val="907713519"/>
                    </a:ext>
                  </a:extLst>
                </a:gridCol>
              </a:tblGrid>
              <a:tr h="330203">
                <a:tc>
                  <a:txBody>
                    <a:bodyPr/>
                    <a:lstStyle/>
                    <a:p>
                      <a:r>
                        <a:rPr kumimoji="1" lang="ja-JP" altLang="en-US" sz="1050" dirty="0">
                          <a:solidFill>
                            <a:schemeClr val="bg2">
                              <a:lumMod val="25000"/>
                            </a:schemeClr>
                          </a:solidFill>
                        </a:rPr>
                        <a:t>プロジェクトの概要</a:t>
                      </a:r>
                    </a:p>
                  </a:txBody>
                  <a:tcPr/>
                </a:tc>
                <a:extLst>
                  <a:ext uri="{0D108BD9-81ED-4DB2-BD59-A6C34878D82A}">
                    <a16:rowId xmlns:a16="http://schemas.microsoft.com/office/drawing/2014/main" val="2683756313"/>
                  </a:ext>
                </a:extLst>
              </a:tr>
              <a:tr h="1380849">
                <a:tc>
                  <a:txBody>
                    <a:bodyPr/>
                    <a:lstStyle/>
                    <a:p>
                      <a:r>
                        <a:rPr kumimoji="1" lang="ja-JP" altLang="en-US" sz="1050" dirty="0"/>
                        <a:t>＊＊＊＊＊＊＊＊＊＊＊＊＊＊＊＊＊＊＊＊＊＊＊＊＊＊＊＊＊＊＊＊＊＊＊＊＊＊＊＊＊＊＊＊＊＊＊＊＊＊＊＊＊＊＊＊＊＊＊＊＊＊＊＊＊＊＊＊＊＊＊＊＊＊＊＊＊＊＊＊＊＊＊＊＊＊＊＊＊＊＊＊＊＊＊＊＊＊＊＊＊＊＊＊＊＊＊＊＊＊＊＊＊＊＊＊＊＊＊＊＊＊＊＊＊＊＊＊＊＊＊＊＊＊＊＊＊＊＊＊＊＊＊＊＊＊＊＊＊＊＊＊＊＊＊＊＊＊＊＊＊＊＊＊＊＊＊＊＊＊＊＊＊＊＊＊＊＊＊＊＊＊＊＊＊＊＊＊＊＊＊＊＊＊＊＊＊＊＊＊＊＊＊＊＊＊＊＊＊＊＊＊＊＊＊＊＊＊＊＊＊＊＊＊＊＊＊＊＊＊＊＊＊＊＊＊＊＊＊＊＊＊＊＊＊＊＊＊＊＊＊＊＊。</a:t>
                      </a:r>
                    </a:p>
                  </a:txBody>
                  <a:tcPr/>
                </a:tc>
                <a:extLst>
                  <a:ext uri="{0D108BD9-81ED-4DB2-BD59-A6C34878D82A}">
                    <a16:rowId xmlns:a16="http://schemas.microsoft.com/office/drawing/2014/main" val="3605580641"/>
                  </a:ext>
                </a:extLst>
              </a:tr>
            </a:tbl>
          </a:graphicData>
        </a:graphic>
      </p:graphicFrame>
      <p:graphicFrame>
        <p:nvGraphicFramePr>
          <p:cNvPr id="34" name="表 33">
            <a:extLst>
              <a:ext uri="{FF2B5EF4-FFF2-40B4-BE49-F238E27FC236}">
                <a16:creationId xmlns:a16="http://schemas.microsoft.com/office/drawing/2014/main" id="{D1C0E0DE-5B04-C86C-3F44-C33607F96D44}"/>
              </a:ext>
            </a:extLst>
          </p:cNvPr>
          <p:cNvGraphicFramePr>
            <a:graphicFrameLocks noGrp="1"/>
          </p:cNvGraphicFramePr>
          <p:nvPr>
            <p:extLst>
              <p:ext uri="{D42A27DB-BD31-4B8C-83A1-F6EECF244321}">
                <p14:modId xmlns:p14="http://schemas.microsoft.com/office/powerpoint/2010/main" val="3658087474"/>
              </p:ext>
            </p:extLst>
          </p:nvPr>
        </p:nvGraphicFramePr>
        <p:xfrm>
          <a:off x="5249427" y="2414012"/>
          <a:ext cx="4528109" cy="1704176"/>
        </p:xfrm>
        <a:graphic>
          <a:graphicData uri="http://schemas.openxmlformats.org/drawingml/2006/table">
            <a:tbl>
              <a:tblPr firstRow="1" bandRow="1">
                <a:tableStyleId>{93296810-A885-4BE3-A3E7-6D5BEEA58F35}</a:tableStyleId>
              </a:tblPr>
              <a:tblGrid>
                <a:gridCol w="4528109">
                  <a:extLst>
                    <a:ext uri="{9D8B030D-6E8A-4147-A177-3AD203B41FA5}">
                      <a16:colId xmlns:a16="http://schemas.microsoft.com/office/drawing/2014/main" val="907713519"/>
                    </a:ext>
                  </a:extLst>
                </a:gridCol>
              </a:tblGrid>
              <a:tr h="328876">
                <a:tc>
                  <a:txBody>
                    <a:bodyPr/>
                    <a:lstStyle/>
                    <a:p>
                      <a:r>
                        <a:rPr kumimoji="1" lang="ja-JP" altLang="en-US" sz="1050" dirty="0">
                          <a:solidFill>
                            <a:schemeClr val="bg2">
                              <a:lumMod val="25000"/>
                            </a:schemeClr>
                          </a:solidFill>
                        </a:rPr>
                        <a:t>期待される成果や波及効果</a:t>
                      </a:r>
                    </a:p>
                  </a:txBody>
                  <a:tcPr/>
                </a:tc>
                <a:extLst>
                  <a:ext uri="{0D108BD9-81ED-4DB2-BD59-A6C34878D82A}">
                    <a16:rowId xmlns:a16="http://schemas.microsoft.com/office/drawing/2014/main" val="2683756313"/>
                  </a:ext>
                </a:extLst>
              </a:tr>
              <a:tr h="1375300">
                <a:tc>
                  <a:txBody>
                    <a:bodyPr/>
                    <a:lstStyle/>
                    <a:p>
                      <a:r>
                        <a:rPr kumimoji="1" lang="ja-JP" altLang="en-US" sz="1050" dirty="0"/>
                        <a:t>＊＊＊＊＊＊＊＊＊＊＊＊＊＊＊＊＊＊＊＊＊＊＊＊＊＊＊＊＊＊＊＊＊＊＊＊＊＊＊＊＊＊＊＊＊＊＊＊＊＊＊＊＊＊＊＊＊＊＊＊＊＊＊＊＊＊＊＊＊＊＊＊＊＊＊＊＊＊＊＊＊＊＊＊＊＊＊＊＊＊＊＊＊＊＊＊＊＊＊＊＊＊＊＊＊＊＊＊＊＊＊＊＊＊＊＊＊＊＊＊＊＊＊＊＊＊＊＊＊＊＊＊＊＊＊＊＊＊＊＊＊＊＊＊＊＊＊＊＊＊＊＊＊＊＊＊＊＊＊＊＊＊＊＊＊＊＊＊＊＊＊＊＊＊＊＊＊＊＊＊＊＊＊＊＊＊＊＊＊＊＊＊＊＊＊＊＊＊＊＊＊＊＊＊＊＊＊＊＊＊＊＊＊＊＊＊＊＊＊＊＊＊＊＊＊＊＊＊＊＊＊＊＊＊＊＊＊＊＊＊＊＊＊＊＊＊＊＊＊＊＊＊＊。</a:t>
                      </a:r>
                    </a:p>
                  </a:txBody>
                  <a:tcPr/>
                </a:tc>
                <a:extLst>
                  <a:ext uri="{0D108BD9-81ED-4DB2-BD59-A6C34878D82A}">
                    <a16:rowId xmlns:a16="http://schemas.microsoft.com/office/drawing/2014/main" val="3605580641"/>
                  </a:ext>
                </a:extLst>
              </a:tr>
            </a:tbl>
          </a:graphicData>
        </a:graphic>
      </p:graphicFrame>
      <p:sp>
        <p:nvSpPr>
          <p:cNvPr id="35" name="二等辺三角形 34">
            <a:extLst>
              <a:ext uri="{FF2B5EF4-FFF2-40B4-BE49-F238E27FC236}">
                <a16:creationId xmlns:a16="http://schemas.microsoft.com/office/drawing/2014/main" id="{C69A4E7A-F89B-DA6E-AF71-2ED0464A90E6}"/>
              </a:ext>
            </a:extLst>
          </p:cNvPr>
          <p:cNvSpPr/>
          <p:nvPr/>
        </p:nvSpPr>
        <p:spPr>
          <a:xfrm rot="5400000">
            <a:off x="4584503" y="2973227"/>
            <a:ext cx="673378" cy="224416"/>
          </a:xfrm>
          <a:prstGeom prst="triangle">
            <a:avLst/>
          </a:prstGeom>
          <a:pattFill prst="dkVert">
            <a:fgClr>
              <a:schemeClr val="accent6">
                <a:lumMod val="75000"/>
              </a:schemeClr>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graphicFrame>
        <p:nvGraphicFramePr>
          <p:cNvPr id="36" name="表 35">
            <a:extLst>
              <a:ext uri="{FF2B5EF4-FFF2-40B4-BE49-F238E27FC236}">
                <a16:creationId xmlns:a16="http://schemas.microsoft.com/office/drawing/2014/main" id="{63F0C538-B2D6-5089-0468-9C3C07D68CDC}"/>
              </a:ext>
            </a:extLst>
          </p:cNvPr>
          <p:cNvGraphicFramePr>
            <a:graphicFrameLocks noGrp="1"/>
          </p:cNvGraphicFramePr>
          <p:nvPr>
            <p:extLst>
              <p:ext uri="{D42A27DB-BD31-4B8C-83A1-F6EECF244321}">
                <p14:modId xmlns:p14="http://schemas.microsoft.com/office/powerpoint/2010/main" val="3242467354"/>
              </p:ext>
            </p:extLst>
          </p:nvPr>
        </p:nvGraphicFramePr>
        <p:xfrm>
          <a:off x="128464" y="4190196"/>
          <a:ext cx="4464493" cy="2263140"/>
        </p:xfrm>
        <a:graphic>
          <a:graphicData uri="http://schemas.openxmlformats.org/drawingml/2006/table">
            <a:tbl>
              <a:tblPr firstRow="1" bandRow="1">
                <a:tableStyleId>{68D230F3-CF80-4859-8CE7-A43EE81993B5}</a:tableStyleId>
              </a:tblPr>
              <a:tblGrid>
                <a:gridCol w="4464493">
                  <a:extLst>
                    <a:ext uri="{9D8B030D-6E8A-4147-A177-3AD203B41FA5}">
                      <a16:colId xmlns:a16="http://schemas.microsoft.com/office/drawing/2014/main" val="907713519"/>
                    </a:ext>
                  </a:extLst>
                </a:gridCol>
              </a:tblGrid>
              <a:tr h="214083">
                <a:tc>
                  <a:txBody>
                    <a:bodyPr/>
                    <a:lstStyle/>
                    <a:p>
                      <a:r>
                        <a:rPr kumimoji="1" lang="ja-JP" altLang="en-US" sz="1050" dirty="0">
                          <a:solidFill>
                            <a:schemeClr val="bg2">
                              <a:lumMod val="25000"/>
                            </a:schemeClr>
                          </a:solidFill>
                        </a:rPr>
                        <a:t>具体的な人材ニーズ、またはニーズが生じる見込み</a:t>
                      </a: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extLst>
                  <a:ext uri="{0D108BD9-81ED-4DB2-BD59-A6C34878D82A}">
                    <a16:rowId xmlns:a16="http://schemas.microsoft.com/office/drawing/2014/main" val="2683756313"/>
                  </a:ext>
                </a:extLst>
              </a:tr>
              <a:tr h="644574">
                <a:tc>
                  <a:txBody>
                    <a:bodyPr/>
                    <a:lstStyle/>
                    <a:p>
                      <a:r>
                        <a:rPr kumimoji="1" lang="ja-JP" altLang="en-US" sz="1050" dirty="0"/>
                        <a:t>　　　　　　　　　　　　　　＊＊＊＊＊＊＊＊＊＊＊＊＊＊＊＊＊＊</a:t>
                      </a:r>
                      <a:endParaRPr kumimoji="1" lang="en-US" altLang="ja-JP" sz="1050" dirty="0"/>
                    </a:p>
                    <a:p>
                      <a:r>
                        <a:rPr kumimoji="1" lang="ja-JP" altLang="en-US" sz="1050" dirty="0"/>
                        <a:t>　　　　　　　　　　　　　　＊＊＊＊＊＊＊＊＊＊＊＊＊＊＊＊＊＊</a:t>
                      </a:r>
                      <a:endParaRPr kumimoji="1" lang="en-US" altLang="ja-JP" sz="1050" dirty="0"/>
                    </a:p>
                    <a:p>
                      <a:r>
                        <a:rPr kumimoji="1" lang="ja-JP" altLang="en-US" sz="1050" dirty="0"/>
                        <a:t>　　　　　　　　　　　　　　＊＊＊＊＊＊＊＊＊＊＊＊＊＊＊＊＊＊</a:t>
                      </a:r>
                      <a:endParaRPr kumimoji="1" lang="en-US" altLang="ja-JP" sz="1050" dirty="0"/>
                    </a:p>
                    <a:p>
                      <a:r>
                        <a:rPr kumimoji="1" lang="ja-JP" altLang="en-US" sz="1050" dirty="0"/>
                        <a:t>　　　　　　　　　　　　　　＊＊＊＊＊＊＊＊＊＊＊＊＊＊＊＊＊＊</a:t>
                      </a:r>
                      <a:endParaRPr kumimoji="1" lang="en-US" altLang="ja-JP" sz="1050" dirty="0"/>
                    </a:p>
                    <a:p>
                      <a:r>
                        <a:rPr kumimoji="1" lang="ja-JP" altLang="en-US" sz="1050" dirty="0"/>
                        <a:t>　　　　　　　　　　　　　　＊＊＊＊＊＊＊＊＊＊＊＊＊＊＊＊＊＊</a:t>
                      </a:r>
                      <a:endParaRPr kumimoji="1" lang="en-US" altLang="ja-JP" sz="1050" dirty="0"/>
                    </a:p>
                    <a:p>
                      <a:r>
                        <a:rPr kumimoji="1" lang="ja-JP" altLang="en-US" sz="1050" dirty="0"/>
                        <a:t>　　　　　　　　　　　　　　＊＊＊＊＊＊＊＊＊＊＊＊＊＊＊＊＊＊</a:t>
                      </a:r>
                      <a:endParaRPr kumimoji="1" lang="en-US" altLang="ja-JP" sz="1050" dirty="0"/>
                    </a:p>
                    <a:p>
                      <a:r>
                        <a:rPr kumimoji="1" lang="ja-JP" altLang="en-US" sz="1050" dirty="0"/>
                        <a:t>　　　　　　　　　　　　　　＊＊＊＊＊＊＊＊＊＊＊＊＊＊＊＊＊＊＊＊＊＊＊＊＊＊＊＊＊＊＊＊＊＊＊＊＊＊＊＊＊＊＊＊＊＊＊＊＊＊＊＊＊＊＊＊＊＊＊＊＊＊＊＊＊＊＊＊＊＊＊＊＊＊＊＊＊＊＊＊＊＊＊＊＊＊＊＊＊＊＊＊＊＊＊＊＊＊＊＊＊＊＊＊＊＊＊＊＊＊＊＊＊＊＊＊＊＊＊＊＊＊＊＊＊＊＊＊＊＊＊＊＊＊＊＊＊＊＊＊＊＊＊＊＊＊＊＊＊＊＊＊＊＊＊＊＊＊＊＊＊＊＊＊＊＊＊＊＊＊＊＊＊＊＊。</a:t>
                      </a:r>
                      <a:endParaRPr kumimoji="1" lang="en-US" altLang="ja-JP" sz="1050" dirty="0"/>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extLst>
                  <a:ext uri="{0D108BD9-81ED-4DB2-BD59-A6C34878D82A}">
                    <a16:rowId xmlns:a16="http://schemas.microsoft.com/office/drawing/2014/main" val="3605580641"/>
                  </a:ext>
                </a:extLst>
              </a:tr>
            </a:tbl>
          </a:graphicData>
        </a:graphic>
      </p:graphicFrame>
      <p:sp>
        <p:nvSpPr>
          <p:cNvPr id="37" name="二等辺三角形 36">
            <a:extLst>
              <a:ext uri="{FF2B5EF4-FFF2-40B4-BE49-F238E27FC236}">
                <a16:creationId xmlns:a16="http://schemas.microsoft.com/office/drawing/2014/main" id="{A63F44D3-FDF1-51D5-0049-4CB969D24455}"/>
              </a:ext>
            </a:extLst>
          </p:cNvPr>
          <p:cNvSpPr/>
          <p:nvPr/>
        </p:nvSpPr>
        <p:spPr>
          <a:xfrm rot="5400000">
            <a:off x="4584503" y="5140343"/>
            <a:ext cx="673378" cy="224416"/>
          </a:xfrm>
          <a:prstGeom prst="triangle">
            <a:avLst/>
          </a:prstGeom>
          <a:pattFill prst="dkVert">
            <a:fgClr>
              <a:schemeClr val="accent6">
                <a:lumMod val="75000"/>
              </a:schemeClr>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endParaRPr>
          </a:p>
        </p:txBody>
      </p:sp>
      <p:sp>
        <p:nvSpPr>
          <p:cNvPr id="39" name="正方形/長方形 38">
            <a:extLst>
              <a:ext uri="{FF2B5EF4-FFF2-40B4-BE49-F238E27FC236}">
                <a16:creationId xmlns:a16="http://schemas.microsoft.com/office/drawing/2014/main" id="{786046AE-64BA-8DBE-D81F-D36A74C4B58F}"/>
              </a:ext>
            </a:extLst>
          </p:cNvPr>
          <p:cNvSpPr/>
          <p:nvPr/>
        </p:nvSpPr>
        <p:spPr>
          <a:xfrm>
            <a:off x="349301" y="4509120"/>
            <a:ext cx="1592252" cy="97946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写真・図</a:t>
            </a:r>
          </a:p>
        </p:txBody>
      </p:sp>
      <p:graphicFrame>
        <p:nvGraphicFramePr>
          <p:cNvPr id="40" name="表 39">
            <a:extLst>
              <a:ext uri="{FF2B5EF4-FFF2-40B4-BE49-F238E27FC236}">
                <a16:creationId xmlns:a16="http://schemas.microsoft.com/office/drawing/2014/main" id="{C601997D-8D32-2F03-5ADE-F4006A093593}"/>
              </a:ext>
            </a:extLst>
          </p:cNvPr>
          <p:cNvGraphicFramePr>
            <a:graphicFrameLocks noGrp="1"/>
          </p:cNvGraphicFramePr>
          <p:nvPr>
            <p:extLst>
              <p:ext uri="{D42A27DB-BD31-4B8C-83A1-F6EECF244321}">
                <p14:modId xmlns:p14="http://schemas.microsoft.com/office/powerpoint/2010/main" val="3753310534"/>
              </p:ext>
            </p:extLst>
          </p:nvPr>
        </p:nvGraphicFramePr>
        <p:xfrm>
          <a:off x="5249428" y="4190196"/>
          <a:ext cx="4528108" cy="2263140"/>
        </p:xfrm>
        <a:graphic>
          <a:graphicData uri="http://schemas.openxmlformats.org/drawingml/2006/table">
            <a:tbl>
              <a:tblPr firstRow="1" bandRow="1">
                <a:tableStyleId>{68D230F3-CF80-4859-8CE7-A43EE81993B5}</a:tableStyleId>
              </a:tblPr>
              <a:tblGrid>
                <a:gridCol w="4528108">
                  <a:extLst>
                    <a:ext uri="{9D8B030D-6E8A-4147-A177-3AD203B41FA5}">
                      <a16:colId xmlns:a16="http://schemas.microsoft.com/office/drawing/2014/main" val="907713519"/>
                    </a:ext>
                  </a:extLst>
                </a:gridCol>
              </a:tblGrid>
              <a:tr h="214083">
                <a:tc>
                  <a:txBody>
                    <a:bodyPr/>
                    <a:lstStyle/>
                    <a:p>
                      <a:r>
                        <a:rPr kumimoji="1" lang="ja-JP" altLang="en-US" sz="1050" dirty="0">
                          <a:solidFill>
                            <a:schemeClr val="bg2">
                              <a:lumMod val="25000"/>
                            </a:schemeClr>
                          </a:solidFill>
                        </a:rPr>
                        <a:t>人材の育成・確保のための持続的な基盤の構築イメージ</a:t>
                      </a: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extLst>
                  <a:ext uri="{0D108BD9-81ED-4DB2-BD59-A6C34878D82A}">
                    <a16:rowId xmlns:a16="http://schemas.microsoft.com/office/drawing/2014/main" val="2683756313"/>
                  </a:ext>
                </a:extLst>
              </a:tr>
              <a:tr h="644574">
                <a:tc>
                  <a:txBody>
                    <a:bodyPr/>
                    <a:lstStyle/>
                    <a:p>
                      <a:r>
                        <a:rPr kumimoji="1" lang="ja-JP" altLang="en-US" sz="1050" dirty="0"/>
                        <a:t>＊＊＊＊＊＊＊＊＊＊＊＊＊＊＊＊＊＊＊＊＊＊＊＊＊＊＊＊＊＊＊＊＊＊＊＊＊＊＊＊＊＊＊＊＊＊＊＊＊＊＊＊＊＊＊＊＊＊＊＊＊＊＊＊＊＊＊＊＊＊＊＊＊＊＊＊＊＊＊＊＊＊＊＊＊＊＊＊＊＊＊＊＊＊＊＊＊＊＊＊＊＊＊＊＊＊＊＊＊＊＊＊＊＊＊＊＊＊＊＊＊＊＊＊＊＊＊＊＊＊＊＊＊＊＊＊＊＊＊＊＊＊＊＊＊＊＊＊＊＊＊＊＊＊＊＊＊＊＊＊＊＊＊＊＊＊＊＊＊＊＊＊＊＊＊＊＊</a:t>
                      </a:r>
                      <a:endParaRPr kumimoji="1" lang="en-US" altLang="ja-JP" sz="1050" dirty="0"/>
                    </a:p>
                    <a:p>
                      <a:r>
                        <a:rPr kumimoji="1" lang="ja-JP" altLang="en-US" sz="1050" dirty="0"/>
                        <a:t>＊＊＊＊＊＊＊＊＊＊＊＊＊＊＊＊＊</a:t>
                      </a:r>
                      <a:endParaRPr kumimoji="1" lang="en-US" altLang="ja-JP" sz="1050" dirty="0"/>
                    </a:p>
                    <a:p>
                      <a:r>
                        <a:rPr kumimoji="1" lang="ja-JP" altLang="en-US" sz="1050" dirty="0"/>
                        <a:t>＊＊＊＊＊＊＊＊＊＊＊＊＊＊＊＊＊</a:t>
                      </a:r>
                      <a:endParaRPr kumimoji="1" lang="en-US" altLang="ja-JP" sz="1050" dirty="0"/>
                    </a:p>
                    <a:p>
                      <a:r>
                        <a:rPr kumimoji="1" lang="ja-JP" altLang="en-US" sz="1050" dirty="0"/>
                        <a:t>＊＊＊＊＊＊＊＊＊＊＊＊＊＊＊＊＊</a:t>
                      </a:r>
                      <a:endParaRPr kumimoji="1" lang="en-US" altLang="ja-JP" sz="1050" dirty="0"/>
                    </a:p>
                    <a:p>
                      <a:r>
                        <a:rPr kumimoji="1" lang="ja-JP" altLang="en-US" sz="1050" dirty="0"/>
                        <a:t>＊＊＊＊＊＊＊＊＊＊＊＊＊＊＊＊＊</a:t>
                      </a:r>
                      <a:endParaRPr kumimoji="1" lang="en-US" altLang="ja-JP" sz="1050" dirty="0"/>
                    </a:p>
                    <a:p>
                      <a:r>
                        <a:rPr kumimoji="1" lang="ja-JP" altLang="en-US" sz="1050" dirty="0"/>
                        <a:t>＊＊＊＊＊＊＊＊＊＊＊＊＊＊＊＊＊</a:t>
                      </a:r>
                      <a:endParaRPr kumimoji="1" lang="en-US" altLang="ja-JP" sz="1050" dirty="0"/>
                    </a:p>
                    <a:p>
                      <a:r>
                        <a:rPr kumimoji="1" lang="ja-JP" altLang="en-US" sz="1050" dirty="0"/>
                        <a:t>＊＊＊＊＊＊＊＊＊＊＊＊＊＊。</a:t>
                      </a:r>
                    </a:p>
                  </a:txBody>
                  <a:tcP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extLst>
                  <a:ext uri="{0D108BD9-81ED-4DB2-BD59-A6C34878D82A}">
                    <a16:rowId xmlns:a16="http://schemas.microsoft.com/office/drawing/2014/main" val="3605580641"/>
                  </a:ext>
                </a:extLst>
              </a:tr>
            </a:tbl>
          </a:graphicData>
        </a:graphic>
      </p:graphicFrame>
      <p:sp>
        <p:nvSpPr>
          <p:cNvPr id="42" name="正方形/長方形 41">
            <a:extLst>
              <a:ext uri="{FF2B5EF4-FFF2-40B4-BE49-F238E27FC236}">
                <a16:creationId xmlns:a16="http://schemas.microsoft.com/office/drawing/2014/main" id="{3CBF3DB5-5CCB-C4BB-4C4C-B5D8D378C84D}"/>
              </a:ext>
            </a:extLst>
          </p:cNvPr>
          <p:cNvSpPr/>
          <p:nvPr/>
        </p:nvSpPr>
        <p:spPr>
          <a:xfrm>
            <a:off x="7867581" y="5341269"/>
            <a:ext cx="1592252" cy="97946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aseline="0" dirty="0">
                <a:solidFill>
                  <a:schemeClr val="tx1"/>
                </a:solidFill>
                <a:latin typeface="BIZ UDPゴシック" panose="020B0400000000000000" pitchFamily="50" charset="-128"/>
                <a:ea typeface="BIZ UDPゴシック" panose="020B0400000000000000" pitchFamily="50" charset="-128"/>
              </a:rPr>
              <a:t>写真・図</a:t>
            </a:r>
          </a:p>
        </p:txBody>
      </p:sp>
      <p:sp>
        <p:nvSpPr>
          <p:cNvPr id="5" name="テキスト ボックス 4">
            <a:extLst>
              <a:ext uri="{FF2B5EF4-FFF2-40B4-BE49-F238E27FC236}">
                <a16:creationId xmlns:a16="http://schemas.microsoft.com/office/drawing/2014/main" id="{DA51E1B6-0E12-A39E-24B1-1D4B723CC8F8}"/>
              </a:ext>
            </a:extLst>
          </p:cNvPr>
          <p:cNvSpPr txBox="1"/>
          <p:nvPr/>
        </p:nvSpPr>
        <p:spPr>
          <a:xfrm>
            <a:off x="8775757" y="36901"/>
            <a:ext cx="1368152" cy="246221"/>
          </a:xfrm>
          <a:prstGeom prst="rect">
            <a:avLst/>
          </a:prstGeom>
          <a:noFill/>
        </p:spPr>
        <p:txBody>
          <a:bodyPr wrap="square" rtlCol="0">
            <a:spAutoFit/>
          </a:bodyPr>
          <a:lstStyle/>
          <a:p>
            <a:r>
              <a:rPr kumimoji="1" lang="ja-JP" altLang="en-US" sz="1000" dirty="0">
                <a:latin typeface="BIZ UDPゴシック" panose="020B0400000000000000" pitchFamily="50" charset="-128"/>
                <a:ea typeface="BIZ UDPゴシック" panose="020B0400000000000000" pitchFamily="50" charset="-128"/>
              </a:rPr>
              <a:t>事業計画の概要</a:t>
            </a:r>
          </a:p>
        </p:txBody>
      </p:sp>
    </p:spTree>
    <p:extLst>
      <p:ext uri="{BB962C8B-B14F-4D97-AF65-F5344CB8AC3E}">
        <p14:creationId xmlns:p14="http://schemas.microsoft.com/office/powerpoint/2010/main" val="40639426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C17E4-2D42-AE38-0DD5-84E17CA2CA07}"/>
            </a:ext>
          </a:extLst>
        </p:cNvPr>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456A2552-84CE-9132-3BB2-86301A8C758A}"/>
              </a:ext>
            </a:extLst>
          </p:cNvPr>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メイリオ"/>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メイリオ"/>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メイリオ"/>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メイリオ"/>
                <a:ea typeface="メイリオ"/>
                <a:cs typeface="+mn-cs"/>
              </a:rPr>
              <a:t>」企画提案書（</a:t>
            </a:r>
            <a:r>
              <a:rPr kumimoji="1" lang="en-US" altLang="ja-JP" sz="1100" b="0" i="0" u="none" strike="noStrike" kern="1200" cap="none" spc="-120" normalizeH="0" baseline="0" noProof="0" dirty="0">
                <a:ln>
                  <a:noFill/>
                </a:ln>
                <a:solidFill>
                  <a:prstClr val="white"/>
                </a:solidFill>
                <a:effectLst/>
                <a:uLnTx/>
                <a:uFillTx/>
                <a:latin typeface="メイリオ"/>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メイリオ"/>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メイリオ"/>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メイリオ"/>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3</a:t>
            </a:fld>
            <a:r>
              <a:rPr kumimoji="1" lang="en-US" altLang="ja-JP" sz="1100" b="0" i="0" u="none" strike="noStrike" kern="1200" cap="none" spc="-120" normalizeH="0" baseline="0" noProof="0" dirty="0">
                <a:ln>
                  <a:noFill/>
                </a:ln>
                <a:solidFill>
                  <a:prstClr val="white"/>
                </a:solidFill>
                <a:effectLst/>
                <a:uLnTx/>
                <a:uFillTx/>
                <a:latin typeface="メイリオ"/>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メイリオ"/>
              <a:ea typeface="メイリオ"/>
              <a:cs typeface="+mn-cs"/>
            </a:endParaRPr>
          </a:p>
        </p:txBody>
      </p:sp>
      <p:sp>
        <p:nvSpPr>
          <p:cNvPr id="3" name="フッター プレースホルダー 6">
            <a:extLst>
              <a:ext uri="{FF2B5EF4-FFF2-40B4-BE49-F238E27FC236}">
                <a16:creationId xmlns:a16="http://schemas.microsoft.com/office/drawing/2014/main" id="{5CDDF5CE-CE6C-7EF4-90B4-CB845F1F84D8}"/>
              </a:ext>
            </a:extLst>
          </p:cNvPr>
          <p:cNvSpPr>
            <a:spLocks noGrp="1"/>
          </p:cNvSpPr>
          <p:nvPr>
            <p:ph type="ftr" sz="quarter" idx="11"/>
          </p:nvPr>
        </p:nvSpPr>
        <p:spPr>
          <a:xfrm>
            <a:off x="361670" y="6525344"/>
            <a:ext cx="891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tint val="75000"/>
                  </a:prstClr>
                </a:solidFill>
                <a:effectLst/>
                <a:uLnTx/>
                <a:uFillTx/>
                <a:latin typeface="メイリオ"/>
                <a:ea typeface="メイリオ"/>
                <a:cs typeface="+mn-cs"/>
              </a:rPr>
              <a:t>団体名： （フッター機能で入力） 、プロジェクト名：（フッター機能で入力）</a:t>
            </a:r>
          </a:p>
        </p:txBody>
      </p:sp>
      <p:sp>
        <p:nvSpPr>
          <p:cNvPr id="4" name="テキスト ボックス 3">
            <a:extLst>
              <a:ext uri="{FF2B5EF4-FFF2-40B4-BE49-F238E27FC236}">
                <a16:creationId xmlns:a16="http://schemas.microsoft.com/office/drawing/2014/main" id="{55A5E5B3-2A58-4CB9-0CDC-E5011A58AB91}"/>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メイリオ"/>
                <a:ea typeface="メイリオ"/>
                <a:cs typeface="+mn-cs"/>
              </a:rPr>
              <a:t>←フッターを以後のページ全てに必ず記入</a:t>
            </a:r>
          </a:p>
        </p:txBody>
      </p:sp>
      <p:sp>
        <p:nvSpPr>
          <p:cNvPr id="6" name="正方形/長方形 5">
            <a:extLst>
              <a:ext uri="{FF2B5EF4-FFF2-40B4-BE49-F238E27FC236}">
                <a16:creationId xmlns:a16="http://schemas.microsoft.com/office/drawing/2014/main" id="{2B253997-3F2A-0AFC-CD1D-B78397E21350}"/>
              </a:ext>
            </a:extLst>
          </p:cNvPr>
          <p:cNvSpPr/>
          <p:nvPr/>
        </p:nvSpPr>
        <p:spPr>
          <a:xfrm>
            <a:off x="-1" y="323555"/>
            <a:ext cx="9906001" cy="443859"/>
          </a:xfrm>
          <a:prstGeom prst="rect">
            <a:avLst/>
          </a:prstGeom>
          <a:solidFill>
            <a:schemeClr val="accent3">
              <a:lumMod val="50000"/>
            </a:schemeClr>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120" normalizeH="0" baseline="0" noProof="0" dirty="0">
                <a:ln>
                  <a:noFill/>
                </a:ln>
                <a:solidFill>
                  <a:prstClr val="white"/>
                </a:solidFill>
                <a:effectLst/>
                <a:uLnTx/>
                <a:uFillTx/>
                <a:latin typeface="メイリオ"/>
                <a:ea typeface="メイリオ"/>
                <a:cs typeface="+mn-cs"/>
              </a:rPr>
              <a:t>　</a:t>
            </a:r>
            <a:r>
              <a:rPr kumimoji="0" lang="ja-JP" altLang="en-US" sz="1400" b="0" i="0" u="none" strike="noStrike" kern="0" cap="none" spc="-120" normalizeH="0" baseline="0" noProof="0" dirty="0">
                <a:ln>
                  <a:noFill/>
                </a:ln>
                <a:solidFill>
                  <a:prstClr val="white"/>
                </a:solidFill>
                <a:effectLst/>
                <a:uLnTx/>
                <a:uFillTx/>
                <a:latin typeface="メイリオ"/>
                <a:ea typeface="メイリオ"/>
                <a:cs typeface="+mn-cs"/>
              </a:rPr>
              <a:t>文化芸術活動基盤強化基金　　クリエイター等育成支援（コンテンツ制作・発信を支える中核的専門人材育成・確保等）計画概要</a:t>
            </a:r>
            <a:endParaRPr kumimoji="0" lang="ja-JP" altLang="en-US" sz="1100" b="1" i="0" u="none" strike="noStrike" kern="0" cap="none" spc="0" normalizeH="0" baseline="0" noProof="0" dirty="0">
              <a:ln>
                <a:noFill/>
              </a:ln>
              <a:solidFill>
                <a:prstClr val="white"/>
              </a:solidFill>
              <a:effectLst/>
              <a:uLnTx/>
              <a:uFillTx/>
              <a:latin typeface="メイリオ"/>
              <a:ea typeface="メイリオ"/>
              <a:cs typeface="+mn-cs"/>
            </a:endParaRPr>
          </a:p>
        </p:txBody>
      </p:sp>
      <p:sp>
        <p:nvSpPr>
          <p:cNvPr id="35" name="二等辺三角形 34">
            <a:extLst>
              <a:ext uri="{FF2B5EF4-FFF2-40B4-BE49-F238E27FC236}">
                <a16:creationId xmlns:a16="http://schemas.microsoft.com/office/drawing/2014/main" id="{1188AF02-F988-5587-471A-026383F9BE49}"/>
              </a:ext>
            </a:extLst>
          </p:cNvPr>
          <p:cNvSpPr/>
          <p:nvPr/>
        </p:nvSpPr>
        <p:spPr>
          <a:xfrm rot="10800000">
            <a:off x="1457586" y="1661633"/>
            <a:ext cx="475098" cy="129146"/>
          </a:xfrm>
          <a:prstGeom prst="triangle">
            <a:avLst/>
          </a:prstGeom>
          <a:pattFill prst="dkVert">
            <a:fgClr>
              <a:schemeClr val="accent6">
                <a:lumMod val="75000"/>
              </a:schemeClr>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5" name="正方形/長方形 4">
            <a:extLst>
              <a:ext uri="{FF2B5EF4-FFF2-40B4-BE49-F238E27FC236}">
                <a16:creationId xmlns:a16="http://schemas.microsoft.com/office/drawing/2014/main" id="{D3878F64-482B-8BE3-ED06-F7F8F5D62C85}"/>
              </a:ext>
            </a:extLst>
          </p:cNvPr>
          <p:cNvSpPr/>
          <p:nvPr/>
        </p:nvSpPr>
        <p:spPr>
          <a:xfrm>
            <a:off x="150628" y="980728"/>
            <a:ext cx="9604743" cy="236683"/>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メイリオ"/>
                <a:ea typeface="メイリオ"/>
                <a:cs typeface="+mn-cs"/>
              </a:rPr>
              <a:t>目標達成までのロードマップ</a:t>
            </a:r>
          </a:p>
        </p:txBody>
      </p:sp>
      <p:grpSp>
        <p:nvGrpSpPr>
          <p:cNvPr id="25" name="グループ化 24">
            <a:extLst>
              <a:ext uri="{FF2B5EF4-FFF2-40B4-BE49-F238E27FC236}">
                <a16:creationId xmlns:a16="http://schemas.microsoft.com/office/drawing/2014/main" id="{69E57687-B134-22E3-0558-C89169313B28}"/>
              </a:ext>
            </a:extLst>
          </p:cNvPr>
          <p:cNvGrpSpPr/>
          <p:nvPr/>
        </p:nvGrpSpPr>
        <p:grpSpPr>
          <a:xfrm>
            <a:off x="146599" y="1251342"/>
            <a:ext cx="9604743" cy="335445"/>
            <a:chOff x="259080" y="1188464"/>
            <a:chExt cx="5918056" cy="335445"/>
          </a:xfrm>
        </p:grpSpPr>
        <p:sp>
          <p:nvSpPr>
            <p:cNvPr id="7" name="矢印: 五方向 6">
              <a:extLst>
                <a:ext uri="{FF2B5EF4-FFF2-40B4-BE49-F238E27FC236}">
                  <a16:creationId xmlns:a16="http://schemas.microsoft.com/office/drawing/2014/main" id="{604F0873-1B82-5CBF-914C-E408B77409F6}"/>
                </a:ext>
              </a:extLst>
            </p:cNvPr>
            <p:cNvSpPr/>
            <p:nvPr/>
          </p:nvSpPr>
          <p:spPr>
            <a:xfrm>
              <a:off x="4088904" y="1190931"/>
              <a:ext cx="2088232" cy="332806"/>
            </a:xfrm>
            <a:prstGeom prst="homePlate">
              <a:avLst/>
            </a:prstGeom>
            <a:solidFill>
              <a:schemeClr val="accent6">
                <a:lumMod val="75000"/>
              </a:schemeClr>
            </a:solidFill>
            <a:ln w="412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メイリオ"/>
                  <a:ea typeface="メイリオ"/>
                  <a:cs typeface="+mn-cs"/>
                </a:rPr>
                <a:t>3</a:t>
              </a:r>
              <a:r>
                <a:rPr kumimoji="1" lang="ja-JP" altLang="en-US" sz="1400" b="1" i="0" u="none" strike="noStrike" kern="1200" cap="none" spc="0" normalizeH="0" baseline="0" noProof="0" dirty="0">
                  <a:ln>
                    <a:noFill/>
                  </a:ln>
                  <a:solidFill>
                    <a:prstClr val="white"/>
                  </a:solidFill>
                  <a:effectLst/>
                  <a:uLnTx/>
                  <a:uFillTx/>
                  <a:latin typeface="メイリオ"/>
                  <a:ea typeface="メイリオ"/>
                  <a:cs typeface="+mn-cs"/>
                </a:rPr>
                <a:t>年目</a:t>
              </a:r>
            </a:p>
          </p:txBody>
        </p:sp>
        <p:sp>
          <p:nvSpPr>
            <p:cNvPr id="8" name="矢印: 五方向 7">
              <a:extLst>
                <a:ext uri="{FF2B5EF4-FFF2-40B4-BE49-F238E27FC236}">
                  <a16:creationId xmlns:a16="http://schemas.microsoft.com/office/drawing/2014/main" id="{E84BAC4C-5257-6A83-3981-6B29964DE685}"/>
                </a:ext>
              </a:extLst>
            </p:cNvPr>
            <p:cNvSpPr/>
            <p:nvPr/>
          </p:nvSpPr>
          <p:spPr>
            <a:xfrm>
              <a:off x="2155748" y="1191103"/>
              <a:ext cx="2174054" cy="332806"/>
            </a:xfrm>
            <a:prstGeom prst="homePlate">
              <a:avLst/>
            </a:prstGeom>
            <a:solidFill>
              <a:schemeClr val="accent6">
                <a:lumMod val="75000"/>
              </a:schemeClr>
            </a:solidFill>
            <a:ln w="412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メイリオ"/>
                  <a:ea typeface="メイリオ"/>
                  <a:cs typeface="+mn-cs"/>
                </a:rPr>
                <a:t>2</a:t>
              </a:r>
              <a:r>
                <a:rPr kumimoji="1" lang="ja-JP" altLang="en-US" sz="1400" b="1" i="0" u="none" strike="noStrike" kern="1200" cap="none" spc="0" normalizeH="0" baseline="0" noProof="0" dirty="0">
                  <a:ln>
                    <a:noFill/>
                  </a:ln>
                  <a:solidFill>
                    <a:prstClr val="white"/>
                  </a:solidFill>
                  <a:effectLst/>
                  <a:uLnTx/>
                  <a:uFillTx/>
                  <a:latin typeface="メイリオ"/>
                  <a:ea typeface="メイリオ"/>
                  <a:cs typeface="+mn-cs"/>
                </a:rPr>
                <a:t>年目</a:t>
              </a:r>
            </a:p>
          </p:txBody>
        </p:sp>
        <p:sp>
          <p:nvSpPr>
            <p:cNvPr id="9" name="矢印: 五方向 8">
              <a:extLst>
                <a:ext uri="{FF2B5EF4-FFF2-40B4-BE49-F238E27FC236}">
                  <a16:creationId xmlns:a16="http://schemas.microsoft.com/office/drawing/2014/main" id="{E5B8030E-2195-33C1-08C7-67F876CAA8AC}"/>
                </a:ext>
              </a:extLst>
            </p:cNvPr>
            <p:cNvSpPr/>
            <p:nvPr/>
          </p:nvSpPr>
          <p:spPr>
            <a:xfrm>
              <a:off x="259080" y="1188464"/>
              <a:ext cx="2012720" cy="332806"/>
            </a:xfrm>
            <a:prstGeom prst="homePlate">
              <a:avLst/>
            </a:prstGeom>
            <a:solidFill>
              <a:schemeClr val="accent6">
                <a:lumMod val="75000"/>
              </a:schemeClr>
            </a:solidFill>
            <a:ln w="412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white"/>
                  </a:solidFill>
                  <a:effectLst/>
                  <a:uLnTx/>
                  <a:uFillTx/>
                  <a:latin typeface="メイリオ"/>
                  <a:ea typeface="メイリオ"/>
                  <a:cs typeface="+mn-cs"/>
                </a:rPr>
                <a:t>1</a:t>
              </a:r>
              <a:r>
                <a:rPr kumimoji="1" lang="ja-JP" altLang="en-US" sz="1400" b="1" i="0" u="none" strike="noStrike" kern="1200" cap="none" spc="0" normalizeH="0" baseline="0" noProof="0" dirty="0">
                  <a:ln>
                    <a:noFill/>
                  </a:ln>
                  <a:solidFill>
                    <a:prstClr val="white"/>
                  </a:solidFill>
                  <a:effectLst/>
                  <a:uLnTx/>
                  <a:uFillTx/>
                  <a:latin typeface="メイリオ"/>
                  <a:ea typeface="メイリオ"/>
                  <a:cs typeface="+mn-cs"/>
                </a:rPr>
                <a:t>年目</a:t>
              </a:r>
            </a:p>
          </p:txBody>
        </p:sp>
      </p:grpSp>
      <p:sp>
        <p:nvSpPr>
          <p:cNvPr id="17" name="テキスト ボックス 16">
            <a:extLst>
              <a:ext uri="{FF2B5EF4-FFF2-40B4-BE49-F238E27FC236}">
                <a16:creationId xmlns:a16="http://schemas.microsoft.com/office/drawing/2014/main" id="{5F25C500-96D1-7949-53E4-F5BCC702DF24}"/>
              </a:ext>
            </a:extLst>
          </p:cNvPr>
          <p:cNvSpPr txBox="1"/>
          <p:nvPr/>
        </p:nvSpPr>
        <p:spPr>
          <a:xfrm>
            <a:off x="8775757" y="36901"/>
            <a:ext cx="1368152"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a:ea typeface="メイリオ"/>
                <a:cs typeface="+mn-cs"/>
              </a:rPr>
              <a:t>事業計画の概要</a:t>
            </a:r>
          </a:p>
        </p:txBody>
      </p:sp>
      <p:graphicFrame>
        <p:nvGraphicFramePr>
          <p:cNvPr id="27" name="表 26">
            <a:extLst>
              <a:ext uri="{FF2B5EF4-FFF2-40B4-BE49-F238E27FC236}">
                <a16:creationId xmlns:a16="http://schemas.microsoft.com/office/drawing/2014/main" id="{347CB9C5-CA73-C5A2-188F-6513A044F62C}"/>
              </a:ext>
            </a:extLst>
          </p:cNvPr>
          <p:cNvGraphicFramePr>
            <a:graphicFrameLocks noGrp="1"/>
          </p:cNvGraphicFramePr>
          <p:nvPr>
            <p:extLst>
              <p:ext uri="{D42A27DB-BD31-4B8C-83A1-F6EECF244321}">
                <p14:modId xmlns:p14="http://schemas.microsoft.com/office/powerpoint/2010/main" val="100150470"/>
              </p:ext>
            </p:extLst>
          </p:nvPr>
        </p:nvGraphicFramePr>
        <p:xfrm>
          <a:off x="513424" y="4966844"/>
          <a:ext cx="8879149" cy="1440160"/>
        </p:xfrm>
        <a:graphic>
          <a:graphicData uri="http://schemas.openxmlformats.org/drawingml/2006/table">
            <a:tbl>
              <a:tblPr firstRow="1" bandRow="1">
                <a:tableStyleId>{93296810-A885-4BE3-A3E7-6D5BEEA58F35}</a:tableStyleId>
              </a:tblPr>
              <a:tblGrid>
                <a:gridCol w="1530888">
                  <a:extLst>
                    <a:ext uri="{9D8B030D-6E8A-4147-A177-3AD203B41FA5}">
                      <a16:colId xmlns:a16="http://schemas.microsoft.com/office/drawing/2014/main" val="907713519"/>
                    </a:ext>
                  </a:extLst>
                </a:gridCol>
                <a:gridCol w="1454343">
                  <a:extLst>
                    <a:ext uri="{9D8B030D-6E8A-4147-A177-3AD203B41FA5}">
                      <a16:colId xmlns:a16="http://schemas.microsoft.com/office/drawing/2014/main" val="2856900055"/>
                    </a:ext>
                  </a:extLst>
                </a:gridCol>
                <a:gridCol w="1454343">
                  <a:extLst>
                    <a:ext uri="{9D8B030D-6E8A-4147-A177-3AD203B41FA5}">
                      <a16:colId xmlns:a16="http://schemas.microsoft.com/office/drawing/2014/main" val="815870785"/>
                    </a:ext>
                  </a:extLst>
                </a:gridCol>
                <a:gridCol w="1454343">
                  <a:extLst>
                    <a:ext uri="{9D8B030D-6E8A-4147-A177-3AD203B41FA5}">
                      <a16:colId xmlns:a16="http://schemas.microsoft.com/office/drawing/2014/main" val="724203114"/>
                    </a:ext>
                  </a:extLst>
                </a:gridCol>
                <a:gridCol w="1454343">
                  <a:extLst>
                    <a:ext uri="{9D8B030D-6E8A-4147-A177-3AD203B41FA5}">
                      <a16:colId xmlns:a16="http://schemas.microsoft.com/office/drawing/2014/main" val="3072582291"/>
                    </a:ext>
                  </a:extLst>
                </a:gridCol>
                <a:gridCol w="1530889">
                  <a:extLst>
                    <a:ext uri="{9D8B030D-6E8A-4147-A177-3AD203B41FA5}">
                      <a16:colId xmlns:a16="http://schemas.microsoft.com/office/drawing/2014/main" val="2856059620"/>
                    </a:ext>
                  </a:extLst>
                </a:gridCol>
              </a:tblGrid>
              <a:tr h="288032">
                <a:tc>
                  <a:txBody>
                    <a:bodyPr/>
                    <a:lstStyle/>
                    <a:p>
                      <a:pPr algn="ctr"/>
                      <a:endParaRPr kumimoji="1" lang="ja-JP" altLang="en-US" sz="1200" dirty="0">
                        <a:solidFill>
                          <a:schemeClr val="bg1"/>
                        </a:solidFill>
                      </a:endParaRPr>
                    </a:p>
                  </a:txBody>
                  <a:tcPr anchor="ctr"/>
                </a:tc>
                <a:tc>
                  <a:txBody>
                    <a:bodyPr/>
                    <a:lstStyle/>
                    <a:p>
                      <a:pPr algn="ctr"/>
                      <a:r>
                        <a:rPr kumimoji="1" lang="ja-JP" altLang="en-US" sz="1200" dirty="0">
                          <a:solidFill>
                            <a:schemeClr val="bg1"/>
                          </a:solidFill>
                        </a:rPr>
                        <a:t>アウトプット</a:t>
                      </a:r>
                    </a:p>
                  </a:txBody>
                  <a:tcPr anchor="ctr"/>
                </a:tc>
                <a:tc gridSpan="4">
                  <a:txBody>
                    <a:bodyPr/>
                    <a:lstStyle/>
                    <a:p>
                      <a:pPr algn="ctr"/>
                      <a:r>
                        <a:rPr kumimoji="1" lang="ja-JP" altLang="en-US" sz="1200" dirty="0">
                          <a:solidFill>
                            <a:schemeClr val="bg1"/>
                          </a:solidFill>
                        </a:rPr>
                        <a:t>短期アウトカム</a:t>
                      </a:r>
                    </a:p>
                  </a:txBody>
                  <a:tcPr anchor="ctr"/>
                </a:tc>
                <a:tc hMerge="1">
                  <a:txBody>
                    <a:bodyPr/>
                    <a:lstStyle/>
                    <a:p>
                      <a:pPr algn="ctr"/>
                      <a:endParaRPr kumimoji="1" lang="ja-JP" altLang="en-US" sz="1200" dirty="0">
                        <a:solidFill>
                          <a:schemeClr val="bg1"/>
                        </a:solidFill>
                      </a:endParaRPr>
                    </a:p>
                  </a:txBody>
                  <a:tcPr anchor="ctr"/>
                </a:tc>
                <a:tc hMerge="1">
                  <a:txBody>
                    <a:bodyPr/>
                    <a:lstStyle/>
                    <a:p>
                      <a:pPr algn="ctr"/>
                      <a:endParaRPr kumimoji="1" lang="ja-JP" altLang="en-US" sz="1200" dirty="0">
                        <a:solidFill>
                          <a:schemeClr val="bg1"/>
                        </a:solidFill>
                      </a:endParaRPr>
                    </a:p>
                  </a:txBody>
                  <a:tcPr anchor="ctr"/>
                </a:tc>
                <a:tc hMerge="1">
                  <a:txBody>
                    <a:bodyPr/>
                    <a:lstStyle/>
                    <a:p>
                      <a:pPr algn="ctr"/>
                      <a:endParaRPr kumimoji="1" lang="ja-JP" altLang="en-US" sz="1200" dirty="0">
                        <a:solidFill>
                          <a:schemeClr val="bg1"/>
                        </a:solidFill>
                      </a:endParaRPr>
                    </a:p>
                  </a:txBody>
                  <a:tcPr anchor="ctr"/>
                </a:tc>
                <a:extLst>
                  <a:ext uri="{0D108BD9-81ED-4DB2-BD59-A6C34878D82A}">
                    <a16:rowId xmlns:a16="http://schemas.microsoft.com/office/drawing/2014/main" val="2683756313"/>
                  </a:ext>
                </a:extLst>
              </a:tr>
              <a:tr h="576064">
                <a:tc>
                  <a:txBody>
                    <a:bodyPr/>
                    <a:lstStyle/>
                    <a:p>
                      <a:pPr algn="ctr"/>
                      <a:r>
                        <a:rPr kumimoji="1" lang="ja-JP" altLang="en-US" sz="1050" dirty="0"/>
                        <a:t>評価指標</a:t>
                      </a:r>
                    </a:p>
                  </a:txBody>
                  <a:tcPr anchor="ctr"/>
                </a:tc>
                <a:tc>
                  <a:txBody>
                    <a:bodyPr/>
                    <a:lstStyle/>
                    <a:p>
                      <a:pPr algn="ctr"/>
                      <a:r>
                        <a:rPr kumimoji="1" lang="ja-JP" altLang="en-US" sz="1050" dirty="0"/>
                        <a:t>人材育成のための</a:t>
                      </a:r>
                      <a:endParaRPr kumimoji="1" lang="en-US" altLang="ja-JP" sz="1050" dirty="0"/>
                    </a:p>
                    <a:p>
                      <a:pPr algn="ctr"/>
                      <a:r>
                        <a:rPr kumimoji="1" lang="ja-JP" altLang="en-US" sz="1050" dirty="0"/>
                        <a:t>プログラム実施件数</a:t>
                      </a:r>
                    </a:p>
                  </a:txBody>
                  <a:tcPr anchor="ctr"/>
                </a:tc>
                <a:tc>
                  <a:txBody>
                    <a:bodyPr/>
                    <a:lstStyle/>
                    <a:p>
                      <a:pPr algn="ctr"/>
                      <a:r>
                        <a:rPr kumimoji="1" lang="ja-JP" altLang="en-US" sz="1050" dirty="0"/>
                        <a:t>連携機関数</a:t>
                      </a:r>
                      <a:endParaRPr kumimoji="1" lang="en-US" altLang="ja-JP" sz="1050" dirty="0"/>
                    </a:p>
                  </a:txBody>
                  <a:tcPr anchor="ctr"/>
                </a:tc>
                <a:tc>
                  <a:txBody>
                    <a:bodyPr/>
                    <a:lstStyle/>
                    <a:p>
                      <a:pPr algn="ctr"/>
                      <a:r>
                        <a:rPr kumimoji="1" lang="ja-JP" altLang="en-US" sz="1050" dirty="0"/>
                        <a:t>中核的専門人材</a:t>
                      </a:r>
                      <a:endParaRPr kumimoji="1" lang="en-US" altLang="ja-JP" sz="1050" dirty="0"/>
                    </a:p>
                    <a:p>
                      <a:pPr algn="ctr"/>
                      <a:r>
                        <a:rPr kumimoji="1" lang="ja-JP" altLang="en-US" sz="1050" dirty="0"/>
                        <a:t>の育成数</a:t>
                      </a:r>
                      <a:endParaRPr kumimoji="1" lang="en-US" altLang="ja-JP" sz="1050" dirty="0"/>
                    </a:p>
                  </a:txBody>
                  <a:tcPr anchor="ctr"/>
                </a:tc>
                <a:tc>
                  <a:txBody>
                    <a:bodyPr/>
                    <a:lstStyle/>
                    <a:p>
                      <a:pPr algn="ctr"/>
                      <a:r>
                        <a:rPr kumimoji="1" lang="ja-JP" altLang="en-US" sz="1050" dirty="0"/>
                        <a:t>（団体独自指標）</a:t>
                      </a:r>
                      <a:endParaRPr kumimoji="1" lang="en-US" altLang="ja-JP" sz="1050" dirty="0"/>
                    </a:p>
                  </a:txBody>
                  <a:tcPr anchor="ctr"/>
                </a:tc>
                <a:tc>
                  <a:txBody>
                    <a:bodyPr/>
                    <a:lstStyle/>
                    <a:p>
                      <a:pPr algn="ctr"/>
                      <a:r>
                        <a:rPr kumimoji="1" lang="ja-JP" altLang="en-US" sz="1050" dirty="0"/>
                        <a:t>（団体独自指標）</a:t>
                      </a:r>
                      <a:endParaRPr kumimoji="1" lang="en-US" altLang="ja-JP" sz="1050" dirty="0"/>
                    </a:p>
                  </a:txBody>
                  <a:tcPr anchor="ctr"/>
                </a:tc>
                <a:extLst>
                  <a:ext uri="{0D108BD9-81ED-4DB2-BD59-A6C34878D82A}">
                    <a16:rowId xmlns:a16="http://schemas.microsoft.com/office/drawing/2014/main" val="3605580641"/>
                  </a:ext>
                </a:extLst>
              </a:tr>
              <a:tr h="576064">
                <a:tc>
                  <a:txBody>
                    <a:bodyPr/>
                    <a:lstStyle/>
                    <a:p>
                      <a:pPr algn="ctr"/>
                      <a:r>
                        <a:rPr kumimoji="1" lang="ja-JP" altLang="en-US" sz="1050" dirty="0"/>
                        <a:t>目標値</a:t>
                      </a:r>
                    </a:p>
                  </a:txBody>
                  <a:tcPr anchor="ctr"/>
                </a:tc>
                <a:tc>
                  <a:txBody>
                    <a:bodyPr/>
                    <a:lstStyle/>
                    <a:p>
                      <a:pPr algn="ctr"/>
                      <a:r>
                        <a:rPr kumimoji="1" lang="ja-JP" altLang="en-US" sz="1050" dirty="0"/>
                        <a:t>３年目：○件</a:t>
                      </a:r>
                    </a:p>
                  </a:txBody>
                  <a:tcPr anchor="ctr"/>
                </a:tc>
                <a:tc>
                  <a:txBody>
                    <a:bodyPr/>
                    <a:lstStyle/>
                    <a:p>
                      <a:pPr algn="ctr"/>
                      <a:r>
                        <a:rPr kumimoji="1" lang="ja-JP" altLang="en-US" sz="1050" dirty="0"/>
                        <a:t>３年目：○件</a:t>
                      </a:r>
                      <a:endParaRPr kumimoji="1" lang="en-US" altLang="ja-JP" sz="1050" dirty="0"/>
                    </a:p>
                  </a:txBody>
                  <a:tcPr anchor="ctr"/>
                </a:tc>
                <a:tc>
                  <a:txBody>
                    <a:bodyPr/>
                    <a:lstStyle/>
                    <a:p>
                      <a:pPr algn="ctr"/>
                      <a:r>
                        <a:rPr kumimoji="1" lang="ja-JP" altLang="en-US" sz="1050" dirty="0"/>
                        <a:t>３年目：○人</a:t>
                      </a:r>
                      <a:endParaRPr kumimoji="1" lang="en-US" altLang="ja-JP" sz="1050" dirty="0"/>
                    </a:p>
                  </a:txBody>
                  <a:tcPr anchor="ctr"/>
                </a:tc>
                <a:tc>
                  <a:txBody>
                    <a:bodyPr/>
                    <a:lstStyle/>
                    <a:p>
                      <a:pPr algn="ctr"/>
                      <a:r>
                        <a:rPr kumimoji="1" lang="ja-JP" altLang="en-US" sz="1050" dirty="0"/>
                        <a:t>３年目：○</a:t>
                      </a:r>
                      <a:endParaRPr kumimoji="1" lang="en-US" altLang="ja-JP" sz="1050" dirty="0"/>
                    </a:p>
                  </a:txBody>
                  <a:tcPr anchor="ctr"/>
                </a:tc>
                <a:tc>
                  <a:txBody>
                    <a:bodyPr/>
                    <a:lstStyle/>
                    <a:p>
                      <a:pPr algn="ctr"/>
                      <a:r>
                        <a:rPr kumimoji="1" lang="ja-JP" altLang="en-US" sz="1050" dirty="0"/>
                        <a:t>３年目：○</a:t>
                      </a:r>
                      <a:endParaRPr kumimoji="1" lang="en-US" altLang="ja-JP" sz="1050" dirty="0"/>
                    </a:p>
                  </a:txBody>
                  <a:tcPr anchor="ctr"/>
                </a:tc>
                <a:extLst>
                  <a:ext uri="{0D108BD9-81ED-4DB2-BD59-A6C34878D82A}">
                    <a16:rowId xmlns:a16="http://schemas.microsoft.com/office/drawing/2014/main" val="3108226004"/>
                  </a:ext>
                </a:extLst>
              </a:tr>
            </a:tbl>
          </a:graphicData>
        </a:graphic>
      </p:graphicFrame>
      <p:sp>
        <p:nvSpPr>
          <p:cNvPr id="10" name="二等辺三角形 9">
            <a:extLst>
              <a:ext uri="{FF2B5EF4-FFF2-40B4-BE49-F238E27FC236}">
                <a16:creationId xmlns:a16="http://schemas.microsoft.com/office/drawing/2014/main" id="{A3F4928C-B717-13C0-E6EF-D7978373992B}"/>
              </a:ext>
            </a:extLst>
          </p:cNvPr>
          <p:cNvSpPr/>
          <p:nvPr/>
        </p:nvSpPr>
        <p:spPr>
          <a:xfrm rot="10800000">
            <a:off x="4706953" y="1661633"/>
            <a:ext cx="475098" cy="131841"/>
          </a:xfrm>
          <a:prstGeom prst="triangle">
            <a:avLst/>
          </a:prstGeom>
          <a:pattFill prst="dkVert">
            <a:fgClr>
              <a:schemeClr val="accent6">
                <a:lumMod val="75000"/>
              </a:schemeClr>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1" name="二等辺三角形 10">
            <a:extLst>
              <a:ext uri="{FF2B5EF4-FFF2-40B4-BE49-F238E27FC236}">
                <a16:creationId xmlns:a16="http://schemas.microsoft.com/office/drawing/2014/main" id="{B7F497FB-188A-909B-D00A-6F9A3DEFEB93}"/>
              </a:ext>
            </a:extLst>
          </p:cNvPr>
          <p:cNvSpPr/>
          <p:nvPr/>
        </p:nvSpPr>
        <p:spPr>
          <a:xfrm rot="10800000">
            <a:off x="7790271" y="1664328"/>
            <a:ext cx="475098" cy="129146"/>
          </a:xfrm>
          <a:prstGeom prst="triangle">
            <a:avLst/>
          </a:prstGeom>
          <a:pattFill prst="dkVert">
            <a:fgClr>
              <a:schemeClr val="accent6">
                <a:lumMod val="75000"/>
              </a:schemeClr>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28" name="四角形: 角を丸くする 27">
            <a:extLst>
              <a:ext uri="{FF2B5EF4-FFF2-40B4-BE49-F238E27FC236}">
                <a16:creationId xmlns:a16="http://schemas.microsoft.com/office/drawing/2014/main" id="{9C701723-6E90-FD2E-AE9B-674B2B887A9A}"/>
              </a:ext>
            </a:extLst>
          </p:cNvPr>
          <p:cNvSpPr/>
          <p:nvPr/>
        </p:nvSpPr>
        <p:spPr>
          <a:xfrm>
            <a:off x="172794" y="1827111"/>
            <a:ext cx="3079695" cy="2614873"/>
          </a:xfrm>
          <a:prstGeom prst="roundRect">
            <a:avLst>
              <a:gd name="adj" fmla="val 823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rgbClr val="62A39F">
                    <a:lumMod val="75000"/>
                  </a:srgbClr>
                </a:solidFill>
                <a:latin typeface="メイリオ"/>
              </a:rPr>
              <a:t>各年の取組を分かりやすく説明してください。</a:t>
            </a:r>
          </a:p>
        </p:txBody>
      </p:sp>
      <p:sp>
        <p:nvSpPr>
          <p:cNvPr id="29" name="四角形: 角を丸くする 28">
            <a:extLst>
              <a:ext uri="{FF2B5EF4-FFF2-40B4-BE49-F238E27FC236}">
                <a16:creationId xmlns:a16="http://schemas.microsoft.com/office/drawing/2014/main" id="{7DF0AE41-F9AD-F2B3-BDDD-76621F142D2D}"/>
              </a:ext>
            </a:extLst>
          </p:cNvPr>
          <p:cNvSpPr/>
          <p:nvPr/>
        </p:nvSpPr>
        <p:spPr>
          <a:xfrm>
            <a:off x="3385474" y="1832046"/>
            <a:ext cx="3124024" cy="2609938"/>
          </a:xfrm>
          <a:prstGeom prst="roundRect">
            <a:avLst>
              <a:gd name="adj" fmla="val 823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rgbClr val="62A39F">
                    <a:lumMod val="75000"/>
                  </a:srgbClr>
                </a:solidFill>
                <a:latin typeface="メイリオ"/>
              </a:rPr>
              <a:t>各年の取組を分かりやすく説明してください。</a:t>
            </a:r>
          </a:p>
        </p:txBody>
      </p:sp>
      <p:sp>
        <p:nvSpPr>
          <p:cNvPr id="30" name="四角形: 角を丸くする 29">
            <a:extLst>
              <a:ext uri="{FF2B5EF4-FFF2-40B4-BE49-F238E27FC236}">
                <a16:creationId xmlns:a16="http://schemas.microsoft.com/office/drawing/2014/main" id="{4C3524D3-56C5-ED86-EEAD-1A8C5CA2351D}"/>
              </a:ext>
            </a:extLst>
          </p:cNvPr>
          <p:cNvSpPr/>
          <p:nvPr/>
        </p:nvSpPr>
        <p:spPr>
          <a:xfrm>
            <a:off x="6653513" y="1823487"/>
            <a:ext cx="3124024" cy="2618497"/>
          </a:xfrm>
          <a:prstGeom prst="roundRect">
            <a:avLst>
              <a:gd name="adj" fmla="val 8232"/>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050" dirty="0">
                <a:solidFill>
                  <a:srgbClr val="62A39F">
                    <a:lumMod val="75000"/>
                  </a:srgbClr>
                </a:solidFill>
                <a:latin typeface="メイリオ"/>
              </a:rPr>
              <a:t>各年の取組を分かりやすく説明してください。</a:t>
            </a:r>
          </a:p>
        </p:txBody>
      </p:sp>
      <p:sp>
        <p:nvSpPr>
          <p:cNvPr id="34" name="正方形/長方形 33">
            <a:extLst>
              <a:ext uri="{FF2B5EF4-FFF2-40B4-BE49-F238E27FC236}">
                <a16:creationId xmlns:a16="http://schemas.microsoft.com/office/drawing/2014/main" id="{4284CC7C-8919-1D20-7F16-01EC679BBC78}"/>
              </a:ext>
            </a:extLst>
          </p:cNvPr>
          <p:cNvSpPr/>
          <p:nvPr/>
        </p:nvSpPr>
        <p:spPr>
          <a:xfrm>
            <a:off x="172793" y="4632477"/>
            <a:ext cx="9604743" cy="236683"/>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white"/>
                </a:solidFill>
                <a:latin typeface="メイリオ"/>
                <a:ea typeface="メイリオ"/>
              </a:rPr>
              <a:t>プロジェクトの評価指標及び目標値</a:t>
            </a:r>
            <a:endParaRPr kumimoji="1" lang="ja-JP" altLang="en-US" sz="1200" b="1" i="0" u="none" strike="noStrike" kern="1200" cap="none" spc="0" normalizeH="0" baseline="0" noProof="0" dirty="0">
              <a:ln>
                <a:noFill/>
              </a:ln>
              <a:solidFill>
                <a:prstClr val="white"/>
              </a:solidFill>
              <a:effectLst/>
              <a:uLnTx/>
              <a:uFillTx/>
              <a:latin typeface="メイリオ"/>
              <a:ea typeface="メイリオ"/>
              <a:cs typeface="+mn-cs"/>
            </a:endParaRPr>
          </a:p>
        </p:txBody>
      </p:sp>
    </p:spTree>
    <p:extLst>
      <p:ext uri="{BB962C8B-B14F-4D97-AF65-F5344CB8AC3E}">
        <p14:creationId xmlns:p14="http://schemas.microsoft.com/office/powerpoint/2010/main" val="1916407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86FB8-5B5E-07E9-C03F-530150B42356}"/>
            </a:ext>
          </a:extLst>
        </p:cNvPr>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6928060D-11C0-F373-9BDE-7D908133FCA4}"/>
              </a:ext>
            </a:extLst>
          </p:cNvPr>
          <p:cNvSpPr txBox="1"/>
          <p:nvPr/>
        </p:nvSpPr>
        <p:spPr>
          <a:xfrm>
            <a:off x="-159568" y="21512"/>
            <a:ext cx="9076344"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120" normalizeH="0" baseline="0" noProof="0" dirty="0">
                <a:ln>
                  <a:noFill/>
                </a:ln>
                <a:solidFill>
                  <a:prstClr val="white"/>
                </a:solidFill>
                <a:effectLst/>
                <a:uLnTx/>
                <a:uFillTx/>
                <a:latin typeface="メイリオ"/>
                <a:ea typeface="メイリオ"/>
                <a:cs typeface="+mn-cs"/>
              </a:rPr>
              <a:t>令和２年度</a:t>
            </a:r>
            <a:r>
              <a:rPr kumimoji="1" lang="ja-JP" altLang="en-US" sz="1100" b="0" i="0" u="none" strike="noStrike" kern="1200" cap="none" spc="-120" normalizeH="0" baseline="0" noProof="0" dirty="0">
                <a:ln>
                  <a:noFill/>
                </a:ln>
                <a:solidFill>
                  <a:prstClr val="white"/>
                </a:solidFill>
                <a:effectLst/>
                <a:uLnTx/>
                <a:uFillTx/>
                <a:latin typeface="メイリオ"/>
                <a:ea typeface="メイリオ"/>
                <a:cs typeface="+mn-cs"/>
              </a:rPr>
              <a:t>「就職・転職支援のための大学リカレント教育推進事業</a:t>
            </a:r>
            <a:r>
              <a:rPr kumimoji="1" lang="ja-JP" altLang="en-US" sz="900" b="0" i="0" u="none" strike="noStrike" kern="1200" cap="none" spc="-120" normalizeH="0" baseline="0" noProof="0" dirty="0">
                <a:ln>
                  <a:noFill/>
                </a:ln>
                <a:solidFill>
                  <a:prstClr val="white"/>
                </a:solidFill>
                <a:effectLst/>
                <a:uLnTx/>
                <a:uFillTx/>
                <a:latin typeface="メイリオ"/>
                <a:ea typeface="メイリオ"/>
                <a:cs typeface="+mn-cs"/>
              </a:rPr>
              <a:t>（就職・転職支援のためのリカレント教育プログラムの開発・実施）</a:t>
            </a:r>
            <a:r>
              <a:rPr kumimoji="1" lang="ja-JP" altLang="en-US" sz="1100" b="0" i="0" u="none" strike="noStrike" kern="1200" cap="none" spc="-120" normalizeH="0" baseline="0" noProof="0" dirty="0">
                <a:ln>
                  <a:noFill/>
                </a:ln>
                <a:solidFill>
                  <a:prstClr val="white"/>
                </a:solidFill>
                <a:effectLst/>
                <a:uLnTx/>
                <a:uFillTx/>
                <a:latin typeface="メイリオ"/>
                <a:ea typeface="メイリオ"/>
                <a:cs typeface="+mn-cs"/>
              </a:rPr>
              <a:t>」企画提案書（</a:t>
            </a:r>
            <a:r>
              <a:rPr kumimoji="1" lang="en-US" altLang="ja-JP" sz="1100" b="0" i="0" u="none" strike="noStrike" kern="1200" cap="none" spc="-120" normalizeH="0" baseline="0" noProof="0" dirty="0">
                <a:ln>
                  <a:noFill/>
                </a:ln>
                <a:solidFill>
                  <a:prstClr val="white"/>
                </a:solidFill>
                <a:effectLst/>
                <a:uLnTx/>
                <a:uFillTx/>
                <a:latin typeface="メイリオ"/>
                <a:ea typeface="メイリオ"/>
                <a:cs typeface="+mn-cs"/>
              </a:rPr>
              <a:t>a</a:t>
            </a:r>
            <a:r>
              <a:rPr kumimoji="1" lang="ja-JP" altLang="en-US" sz="1100" b="0" i="0" u="none" strike="noStrike" kern="1200" cap="none" spc="-120" normalizeH="0" baseline="0" noProof="0" dirty="0">
                <a:ln>
                  <a:noFill/>
                </a:ln>
                <a:solidFill>
                  <a:prstClr val="white"/>
                </a:solidFill>
                <a:effectLst/>
                <a:uLnTx/>
                <a:uFillTx/>
                <a:latin typeface="メイリオ"/>
                <a:ea typeface="メイリオ"/>
                <a:cs typeface="+mn-cs"/>
              </a:rPr>
              <a:t>：求職支援）</a:t>
            </a:r>
            <a:r>
              <a:rPr kumimoji="1" lang="en-US" altLang="ja-JP" sz="1100" b="0" i="0" u="none" strike="noStrike" kern="1200" cap="none" spc="-120" normalizeH="0" baseline="0" noProof="0" dirty="0">
                <a:ln>
                  <a:noFill/>
                </a:ln>
                <a:solidFill>
                  <a:prstClr val="white"/>
                </a:solidFill>
                <a:effectLst/>
                <a:uLnTx/>
                <a:uFillTx/>
                <a:latin typeface="メイリオ"/>
                <a:ea typeface="メイリオ"/>
                <a:cs typeface="+mn-cs"/>
              </a:rPr>
              <a:t>(P</a:t>
            </a:r>
            <a:fld id="{7DF22854-5471-4D76-A61C-50AF16AABE74}" type="slidenum">
              <a:rPr kumimoji="1" lang="en-US" altLang="ja-JP" sz="1100" b="0" i="0" u="none" strike="noStrike" kern="1200" cap="none" spc="-120" normalizeH="0" baseline="0" noProof="0" smtClean="0">
                <a:ln>
                  <a:noFill/>
                </a:ln>
                <a:solidFill>
                  <a:prstClr val="white"/>
                </a:solidFill>
                <a:effectLst/>
                <a:uLnTx/>
                <a:uFillTx/>
                <a:latin typeface="メイリオ"/>
                <a:ea typeface="メイリオ"/>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r>
              <a:rPr kumimoji="1" lang="en-US" altLang="ja-JP" sz="1100" b="0" i="0" u="none" strike="noStrike" kern="1200" cap="none" spc="-120" normalizeH="0" baseline="0" noProof="0" dirty="0">
                <a:ln>
                  <a:noFill/>
                </a:ln>
                <a:solidFill>
                  <a:prstClr val="white"/>
                </a:solidFill>
                <a:effectLst/>
                <a:uLnTx/>
                <a:uFillTx/>
                <a:latin typeface="メイリオ"/>
                <a:ea typeface="メイリオ"/>
                <a:cs typeface="+mn-cs"/>
              </a:rPr>
              <a:t>)</a:t>
            </a:r>
            <a:endParaRPr kumimoji="1" lang="ja-JP" altLang="en-US" sz="1100" b="0" i="0" u="none" strike="noStrike" kern="1200" cap="none" spc="0" normalizeH="0" baseline="0" noProof="0" dirty="0">
              <a:ln>
                <a:noFill/>
              </a:ln>
              <a:solidFill>
                <a:prstClr val="white"/>
              </a:solidFill>
              <a:effectLst/>
              <a:uLnTx/>
              <a:uFillTx/>
              <a:latin typeface="メイリオ"/>
              <a:ea typeface="メイリオ"/>
              <a:cs typeface="+mn-cs"/>
            </a:endParaRPr>
          </a:p>
        </p:txBody>
      </p:sp>
      <p:sp>
        <p:nvSpPr>
          <p:cNvPr id="3" name="フッター プレースホルダー 6">
            <a:extLst>
              <a:ext uri="{FF2B5EF4-FFF2-40B4-BE49-F238E27FC236}">
                <a16:creationId xmlns:a16="http://schemas.microsoft.com/office/drawing/2014/main" id="{5C826F23-D18A-3DC8-892E-93AB4F1803AD}"/>
              </a:ext>
            </a:extLst>
          </p:cNvPr>
          <p:cNvSpPr>
            <a:spLocks noGrp="1"/>
          </p:cNvSpPr>
          <p:nvPr>
            <p:ph type="ftr" sz="quarter" idx="11"/>
          </p:nvPr>
        </p:nvSpPr>
        <p:spPr>
          <a:xfrm>
            <a:off x="361670" y="6525344"/>
            <a:ext cx="89154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tint val="75000"/>
                  </a:prstClr>
                </a:solidFill>
                <a:effectLst/>
                <a:uLnTx/>
                <a:uFillTx/>
                <a:latin typeface="メイリオ"/>
                <a:ea typeface="メイリオ"/>
                <a:cs typeface="+mn-cs"/>
              </a:rPr>
              <a:t>団体名： （フッター機能で入力） 、プロジェクト名：（フッター機能で入力）</a:t>
            </a:r>
          </a:p>
        </p:txBody>
      </p:sp>
      <p:sp>
        <p:nvSpPr>
          <p:cNvPr id="4" name="テキスト ボックス 3">
            <a:extLst>
              <a:ext uri="{FF2B5EF4-FFF2-40B4-BE49-F238E27FC236}">
                <a16:creationId xmlns:a16="http://schemas.microsoft.com/office/drawing/2014/main" id="{F2FD126E-5139-32E5-6104-4D98185642C4}"/>
              </a:ext>
            </a:extLst>
          </p:cNvPr>
          <p:cNvSpPr txBox="1"/>
          <p:nvPr/>
        </p:nvSpPr>
        <p:spPr>
          <a:xfrm>
            <a:off x="10137576" y="5657671"/>
            <a:ext cx="1440160" cy="1200329"/>
          </a:xfrm>
          <a:prstGeom prst="rect">
            <a:avLst/>
          </a:prstGeom>
          <a:solidFill>
            <a:schemeClr val="tx2">
              <a:lumMod val="50000"/>
            </a:schemeClr>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メイリオ"/>
                <a:ea typeface="メイリオ"/>
                <a:cs typeface="+mn-cs"/>
              </a:rPr>
              <a:t>←フッターを以後のページ全てに必ず記入</a:t>
            </a:r>
          </a:p>
        </p:txBody>
      </p:sp>
      <p:sp>
        <p:nvSpPr>
          <p:cNvPr id="6" name="正方形/長方形 5">
            <a:extLst>
              <a:ext uri="{FF2B5EF4-FFF2-40B4-BE49-F238E27FC236}">
                <a16:creationId xmlns:a16="http://schemas.microsoft.com/office/drawing/2014/main" id="{E467A3A0-DFC6-9103-A2F8-B4F45D24826E}"/>
              </a:ext>
            </a:extLst>
          </p:cNvPr>
          <p:cNvSpPr/>
          <p:nvPr/>
        </p:nvSpPr>
        <p:spPr>
          <a:xfrm>
            <a:off x="-1" y="323555"/>
            <a:ext cx="9906001" cy="443859"/>
          </a:xfrm>
          <a:prstGeom prst="rect">
            <a:avLst/>
          </a:prstGeom>
          <a:solidFill>
            <a:schemeClr val="accent3">
              <a:lumMod val="50000"/>
            </a:schemeClr>
          </a:solidFill>
          <a:ln w="12700" cap="flat" cmpd="sng" algn="ctr">
            <a:noFill/>
            <a:prstDash val="solid"/>
            <a:miter lim="800000"/>
          </a:ln>
          <a:effectLst/>
        </p:spPr>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2000" b="0" i="0" u="none" strike="noStrike" kern="0" cap="none" spc="-120" normalizeH="0" baseline="0" noProof="0" dirty="0">
                <a:ln>
                  <a:noFill/>
                </a:ln>
                <a:solidFill>
                  <a:prstClr val="white"/>
                </a:solidFill>
                <a:effectLst/>
                <a:uLnTx/>
                <a:uFillTx/>
                <a:latin typeface="メイリオ"/>
                <a:ea typeface="メイリオ"/>
                <a:cs typeface="+mn-cs"/>
              </a:rPr>
              <a:t>　</a:t>
            </a:r>
            <a:r>
              <a:rPr kumimoji="0" lang="ja-JP" altLang="en-US" sz="1400" b="0" i="0" u="none" strike="noStrike" kern="0" cap="none" spc="-120" normalizeH="0" baseline="0" noProof="0" dirty="0">
                <a:ln>
                  <a:noFill/>
                </a:ln>
                <a:solidFill>
                  <a:prstClr val="white"/>
                </a:solidFill>
                <a:effectLst/>
                <a:uLnTx/>
                <a:uFillTx/>
                <a:latin typeface="メイリオ"/>
                <a:ea typeface="メイリオ"/>
                <a:cs typeface="+mn-cs"/>
              </a:rPr>
              <a:t>文化芸術活動基盤強化基金　　クリエイター等育成支援（コンテンツ制作・発信を支える中核的専門人材育成・確保等）</a:t>
            </a:r>
            <a:r>
              <a:rPr kumimoji="0" lang="ja-JP" altLang="en-US" sz="1400" kern="0" spc="-120" dirty="0">
                <a:solidFill>
                  <a:prstClr val="white"/>
                </a:solidFill>
                <a:latin typeface="メイリオ"/>
                <a:ea typeface="メイリオ"/>
              </a:rPr>
              <a:t>計画</a:t>
            </a:r>
            <a:r>
              <a:rPr kumimoji="0" lang="ja-JP" altLang="en-US" sz="1400" b="0" i="0" u="none" strike="noStrike" kern="0" cap="none" spc="-120" normalizeH="0" baseline="0" noProof="0" dirty="0">
                <a:ln>
                  <a:noFill/>
                </a:ln>
                <a:solidFill>
                  <a:prstClr val="white"/>
                </a:solidFill>
                <a:effectLst/>
                <a:uLnTx/>
                <a:uFillTx/>
                <a:latin typeface="メイリオ"/>
                <a:ea typeface="メイリオ"/>
                <a:cs typeface="+mn-cs"/>
              </a:rPr>
              <a:t>概要</a:t>
            </a:r>
            <a:endParaRPr kumimoji="0" lang="ja-JP" altLang="en-US" sz="1100" b="1" i="0" u="none" strike="noStrike" kern="0" cap="none" spc="0" normalizeH="0" baseline="0" noProof="0" dirty="0">
              <a:ln>
                <a:noFill/>
              </a:ln>
              <a:solidFill>
                <a:prstClr val="white"/>
              </a:solidFill>
              <a:effectLst/>
              <a:uLnTx/>
              <a:uFillTx/>
              <a:latin typeface="メイリオ"/>
              <a:ea typeface="メイリオ"/>
              <a:cs typeface="+mn-cs"/>
            </a:endParaRPr>
          </a:p>
        </p:txBody>
      </p:sp>
      <p:sp>
        <p:nvSpPr>
          <p:cNvPr id="17" name="テキスト ボックス 16">
            <a:extLst>
              <a:ext uri="{FF2B5EF4-FFF2-40B4-BE49-F238E27FC236}">
                <a16:creationId xmlns:a16="http://schemas.microsoft.com/office/drawing/2014/main" id="{7104A3D2-FC6E-26AC-64BA-29CF6A48E923}"/>
              </a:ext>
            </a:extLst>
          </p:cNvPr>
          <p:cNvSpPr txBox="1"/>
          <p:nvPr/>
        </p:nvSpPr>
        <p:spPr>
          <a:xfrm>
            <a:off x="8775757" y="36901"/>
            <a:ext cx="1368152"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a:ea typeface="メイリオ"/>
                <a:cs typeface="+mn-cs"/>
              </a:rPr>
              <a:t>事業計画の概要</a:t>
            </a:r>
          </a:p>
        </p:txBody>
      </p:sp>
      <p:sp>
        <p:nvSpPr>
          <p:cNvPr id="32" name="正方形/長方形 31">
            <a:extLst>
              <a:ext uri="{FF2B5EF4-FFF2-40B4-BE49-F238E27FC236}">
                <a16:creationId xmlns:a16="http://schemas.microsoft.com/office/drawing/2014/main" id="{B13B35EB-0D9F-3FBD-FD33-6AAD7E995DB2}"/>
              </a:ext>
            </a:extLst>
          </p:cNvPr>
          <p:cNvSpPr/>
          <p:nvPr/>
        </p:nvSpPr>
        <p:spPr>
          <a:xfrm>
            <a:off x="169593" y="980728"/>
            <a:ext cx="9607943" cy="276999"/>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BIZ UDPゴシック" panose="020B0400000000000000" pitchFamily="50" charset="-128"/>
                <a:ea typeface="BIZ UDPゴシック" panose="020B0400000000000000" pitchFamily="50" charset="-128"/>
              </a:rPr>
              <a:t>実　施　体　制</a:t>
            </a:r>
          </a:p>
        </p:txBody>
      </p:sp>
      <p:sp>
        <p:nvSpPr>
          <p:cNvPr id="33" name="テキスト ボックス 32">
            <a:extLst>
              <a:ext uri="{FF2B5EF4-FFF2-40B4-BE49-F238E27FC236}">
                <a16:creationId xmlns:a16="http://schemas.microsoft.com/office/drawing/2014/main" id="{9CC99060-A28A-6FAF-2ED5-F03CEC06A6A2}"/>
              </a:ext>
            </a:extLst>
          </p:cNvPr>
          <p:cNvSpPr txBox="1"/>
          <p:nvPr/>
        </p:nvSpPr>
        <p:spPr>
          <a:xfrm>
            <a:off x="1525948" y="3753036"/>
            <a:ext cx="6854102" cy="276999"/>
          </a:xfrm>
          <a:prstGeom prst="rect">
            <a:avLst/>
          </a:prstGeom>
          <a:noFill/>
          <a:ln>
            <a:noFill/>
            <a:prstDash val="dash"/>
          </a:ln>
        </p:spPr>
        <p:txBody>
          <a:bodyPr wrap="square" rtlCol="0">
            <a:spAutoFit/>
          </a:bodyPr>
          <a:lstStyle/>
          <a:p>
            <a:r>
              <a:rPr lang="ja-JP" altLang="en-US" sz="1200" dirty="0">
                <a:latin typeface="+mn-ea"/>
              </a:rPr>
              <a:t>実施体制（関係者、連携先団体等を含む）について役割等も交え分かりやすく図示してください。</a:t>
            </a:r>
            <a:endParaRPr lang="en-US" altLang="ja-JP" sz="1200" dirty="0">
              <a:latin typeface="+mn-ea"/>
            </a:endParaRPr>
          </a:p>
        </p:txBody>
      </p:sp>
    </p:spTree>
    <p:extLst>
      <p:ext uri="{BB962C8B-B14F-4D97-AF65-F5344CB8AC3E}">
        <p14:creationId xmlns:p14="http://schemas.microsoft.com/office/powerpoint/2010/main" val="3455357996"/>
      </p:ext>
    </p:extLst>
  </p:cSld>
  <p:clrMapOvr>
    <a:masterClrMapping/>
  </p:clrMapOvr>
</p:sld>
</file>

<file path=ppt/theme/theme1.xml><?xml version="1.0" encoding="utf-8"?>
<a:theme xmlns:a="http://schemas.openxmlformats.org/drawingml/2006/main" name="blank">
  <a:themeElements>
    <a:clrScheme name="青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16093</TotalTime>
  <Words>1804</Words>
  <Application>Microsoft Office PowerPoint</Application>
  <PresentationFormat>A4 210 x 297 mm</PresentationFormat>
  <Paragraphs>86</Paragraphs>
  <Slides>4</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4</vt:i4>
      </vt:variant>
    </vt:vector>
  </HeadingPairs>
  <TitlesOfParts>
    <vt:vector size="11" baseType="lpstr">
      <vt:lpstr>BIZ UDPゴシック</vt:lpstr>
      <vt:lpstr>Meiryo UI</vt:lpstr>
      <vt:lpstr>メイリオ</vt:lpstr>
      <vt:lpstr>游ゴシック</vt:lpstr>
      <vt:lpstr>Arial</vt:lpstr>
      <vt:lpstr>Segoe UI</vt:lpstr>
      <vt:lpstr>blank</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須藤大輔</cp:lastModifiedBy>
  <cp:revision>314</cp:revision>
  <cp:lastPrinted>2026-04-14T08:45:57Z</cp:lastPrinted>
  <dcterms:created xsi:type="dcterms:W3CDTF">2015-11-11T08:20:08Z</dcterms:created>
  <dcterms:modified xsi:type="dcterms:W3CDTF">2026-04-14T09:43:05Z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2022-01-19T07:56:08Z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61db9007-0fc3-4b8f-b3ea-0d73c341796b</vt:lpwstr>
  </property>
  <property fmtid="{D5CDD505-2E9C-101B-9397-08002B2CF9AE}" pid="8" name="MSIP_Label_d899a617-f30e-4fb8-b81c-fb6d0b94ac5b_ContentBits">
    <vt:lpwstr>0</vt:lpwstr>
  </property>
</Properties>
</file>